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10" r:id="rId2"/>
  </p:sldMasterIdLst>
  <p:notesMasterIdLst>
    <p:notesMasterId r:id="rId50"/>
  </p:notesMasterIdLst>
  <p:sldIdLst>
    <p:sldId id="1137" r:id="rId3"/>
    <p:sldId id="1145" r:id="rId4"/>
    <p:sldId id="1138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1147" r:id="rId21"/>
    <p:sldId id="1148" r:id="rId22"/>
    <p:sldId id="1149" r:id="rId23"/>
    <p:sldId id="1146" r:id="rId24"/>
    <p:sldId id="381" r:id="rId25"/>
    <p:sldId id="382" r:id="rId26"/>
    <p:sldId id="383" r:id="rId27"/>
    <p:sldId id="384" r:id="rId28"/>
    <p:sldId id="385" r:id="rId29"/>
    <p:sldId id="386" r:id="rId30"/>
    <p:sldId id="388" r:id="rId31"/>
    <p:sldId id="389" r:id="rId32"/>
    <p:sldId id="392" r:id="rId33"/>
    <p:sldId id="391" r:id="rId34"/>
    <p:sldId id="387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6" r:id="rId45"/>
    <p:sldId id="407" r:id="rId46"/>
    <p:sldId id="408" r:id="rId47"/>
    <p:sldId id="409" r:id="rId48"/>
    <p:sldId id="41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0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9E667-22E0-40B0-8606-CA3042647300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C39C1-4B32-41A3-9E0E-99989ECF2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10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0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5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93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5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5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11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5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23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61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83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63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67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65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5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67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14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69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6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7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1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22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65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95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56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69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0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r>
              <a:rPr lang="en-GB"/>
              <a:t>Here are some images from my last hiking trip in England.  And would it be great if we could just do the following. Drag rectangle. Create a nice photomontage with an extreamly simple user interface.</a:t>
            </a:r>
          </a:p>
        </p:txBody>
      </p:sp>
    </p:spTree>
    <p:extLst>
      <p:ext uri="{BB962C8B-B14F-4D97-AF65-F5344CB8AC3E}">
        <p14:creationId xmlns:p14="http://schemas.microsoft.com/office/powerpoint/2010/main" val="190932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2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r>
              <a:rPr lang="en-GB"/>
              <a:t>Iterations are not shown to the user; Converges: proof in the paper.</a:t>
            </a:r>
          </a:p>
        </p:txBody>
      </p:sp>
    </p:spTree>
    <p:extLst>
      <p:ext uri="{BB962C8B-B14F-4D97-AF65-F5344CB8AC3E}">
        <p14:creationId xmlns:p14="http://schemas.microsoft.com/office/powerpoint/2010/main" val="486609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29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r>
              <a:rPr lang="en-GB"/>
              <a:t>Moderately straightforward examples- after the user input automnatically</a:t>
            </a:r>
          </a:p>
        </p:txBody>
      </p:sp>
    </p:spTree>
    <p:extLst>
      <p:ext uri="{BB962C8B-B14F-4D97-AF65-F5344CB8AC3E}">
        <p14:creationId xmlns:p14="http://schemas.microsoft.com/office/powerpoint/2010/main" val="2639078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88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40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0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95325"/>
            <a:ext cx="6086475" cy="3424238"/>
          </a:xfrm>
          <a:ln/>
        </p:spPr>
      </p:sp>
      <p:sp>
        <p:nvSpPr>
          <p:cNvPr id="140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7688"/>
            <a:ext cx="5046663" cy="41211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74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31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01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28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2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9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68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9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05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79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48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801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283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803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782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4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18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809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09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111875" cy="3438525"/>
          </a:xfrm>
          <a:ln/>
        </p:spPr>
      </p:sp>
      <p:sp>
        <p:nvSpPr>
          <p:cNvPr id="181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354513"/>
            <a:ext cx="5505450" cy="4125912"/>
          </a:xfrm>
        </p:spPr>
        <p:txBody>
          <a:bodyPr/>
          <a:lstStyle/>
          <a:p>
            <a:r>
              <a:rPr lang="en-US"/>
              <a:t>When we take a photograph of a group of people, such as this image on the left, what we get is a frozen moment of time that is often less natural, and less attractive than the scene we remember.  This is because the cognitive processes that form our visual memories integrate over a range of time to form a subjective impression.  This memory will likely look a lot more like the image on the right, where everyone is smiling naturally.  </a:t>
            </a:r>
          </a:p>
          <a:p>
            <a:endParaRPr lang="en-US"/>
          </a:p>
          <a:p>
            <a:r>
              <a:rPr lang="en-US"/>
              <a:t>The goal of our photomontage system is to help us create photographs that better match the image we see in our mind’s eye.  To do so, we begin with a stack of images, and combine the best parts of each to form an image that is better than any of the originals.   </a:t>
            </a:r>
          </a:p>
        </p:txBody>
      </p:sp>
    </p:spTree>
    <p:extLst>
      <p:ext uri="{BB962C8B-B14F-4D97-AF65-F5344CB8AC3E}">
        <p14:creationId xmlns:p14="http://schemas.microsoft.com/office/powerpoint/2010/main" val="30715045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93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793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51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4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2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44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05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46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17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88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111875" cy="3438525"/>
          </a:xfrm>
          <a:ln/>
        </p:spPr>
      </p:sp>
      <p:sp>
        <p:nvSpPr>
          <p:cNvPr id="115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56100"/>
            <a:ext cx="5046663" cy="41243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7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69413590-2460-4EE3-8486-F94F06E0AE86}" type="datetime1">
              <a:rPr lang="en-US" smtClean="0">
                <a:solidFill>
                  <a:prstClr val="black"/>
                </a:solidFill>
              </a:rPr>
              <a:t>11/27/2018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BB5B7482-7080-485B-A337-68ADD0D102C4}" type="datetime1">
              <a:rPr lang="en-US" smtClean="0">
                <a:solidFill>
                  <a:prstClr val="black"/>
                </a:solidFill>
              </a:rPr>
              <a:t>11/27/2018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3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3484" y="274640"/>
            <a:ext cx="3655483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1" y="274640"/>
            <a:ext cx="1076748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E65B69D-8E05-4B65-8468-CCA84652E864}" type="datetime1">
              <a:rPr lang="en-US" smtClean="0">
                <a:solidFill>
                  <a:prstClr val="black"/>
                </a:solidFill>
              </a:rPr>
              <a:t>11/27/2018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61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iptych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0"/>
          </p:nvPr>
        </p:nvSpPr>
        <p:spPr>
          <a:xfrm>
            <a:off x="7814797" y="804672"/>
            <a:ext cx="3814147" cy="444851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>
              <a:spcBef>
                <a:spcPts val="1000"/>
              </a:spcBef>
              <a:spcAft>
                <a:spcPts val="500"/>
              </a:spcAft>
              <a:buFontTx/>
              <a:buNone/>
              <a:defRPr sz="1600" b="1" i="0">
                <a:solidFill>
                  <a:srgbClr val="9E005D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500"/>
              </a:spcAft>
              <a:buFontTx/>
              <a:buNone/>
              <a:defRPr sz="1600" b="1" i="0" spc="0"/>
            </a:lvl2pPr>
            <a:lvl3pPr marL="0" indent="0" algn="l">
              <a:spcBef>
                <a:spcPts val="0"/>
              </a:spcBef>
              <a:spcAft>
                <a:spcPts val="500"/>
              </a:spcAft>
              <a:buFontTx/>
              <a:buNone/>
              <a:defRPr sz="1600" b="0" i="0"/>
            </a:lvl3pPr>
            <a:lvl4pPr marL="182880" indent="-182880" algn="l">
              <a:spcBef>
                <a:spcPts val="0"/>
              </a:spcBef>
              <a:spcAft>
                <a:spcPts val="500"/>
              </a:spcAft>
              <a:buFont typeface="Wingdings" charset="2"/>
              <a:buChar char="§"/>
              <a:defRPr sz="1600" b="0" i="0"/>
            </a:lvl4pPr>
            <a:lvl5pPr marL="365760" indent="-182880" algn="l">
              <a:spcBef>
                <a:spcPts val="0"/>
              </a:spcBef>
              <a:spcAft>
                <a:spcPts val="500"/>
              </a:spcAft>
              <a:defRPr sz="16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2333217" cy="5943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07666" y="5486401"/>
            <a:ext cx="821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fld id="{9A6ED38A-19D5-FA43-B057-345647293848}" type="slidenum">
              <a:rPr lang="en-US" sz="1000">
                <a:solidFill>
                  <a:prstClr val="white">
                    <a:lumMod val="50000"/>
                  </a:prstClr>
                </a:solidFill>
              </a:rPr>
              <a:pPr algn="r" defTabSz="457200"/>
              <a:t>‹#›</a:t>
            </a:fld>
            <a:endParaRPr lang="en-US" sz="1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6154196"/>
            <a:ext cx="7924800" cy="457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sz="1600" b="1" i="0" baseline="0">
                <a:solidFill>
                  <a:srgbClr val="4D4E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494605" y="0"/>
            <a:ext cx="2333217" cy="5943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997961" y="0"/>
            <a:ext cx="2333217" cy="5943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20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2878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224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539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52600"/>
            <a:ext cx="508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08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8662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4960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205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02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FF9C8189-F73B-40A5-9B03-57435C375BF8}" type="datetime1">
              <a:rPr lang="en-US" smtClean="0">
                <a:solidFill>
                  <a:prstClr val="black"/>
                </a:solidFill>
              </a:rPr>
              <a:t>11/27/2018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07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555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3733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1468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381000"/>
            <a:ext cx="25908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81000"/>
            <a:ext cx="75692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2854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633D6093-C40E-4F98-ABA0-CA75AB176AA1}" type="datetime1">
              <a:rPr lang="en-US" smtClean="0">
                <a:solidFill>
                  <a:prstClr val="black"/>
                </a:solidFill>
              </a:rPr>
              <a:t>11/27/2018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191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1600202"/>
            <a:ext cx="72114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7484" y="1600202"/>
            <a:ext cx="72114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8DCFBEFB-65F2-4F20-A3A7-A30B8EC447B7}" type="datetime1">
              <a:rPr lang="en-US" smtClean="0">
                <a:solidFill>
                  <a:prstClr val="black"/>
                </a:solidFill>
              </a:rPr>
              <a:t>11/27/2018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0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E21DE34D-1494-4B49-B017-5FDAB979D29F}" type="datetime1">
              <a:rPr lang="en-US" smtClean="0">
                <a:solidFill>
                  <a:prstClr val="black"/>
                </a:solidFill>
              </a:rPr>
              <a:t>11/27/2018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762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53E6E71B-FB1E-4C85-8203-D968FBBD7C8D}" type="datetime1">
              <a:rPr lang="en-US" smtClean="0">
                <a:solidFill>
                  <a:prstClr val="black"/>
                </a:solidFill>
              </a:rPr>
              <a:t>11/27/2018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8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F929C8F9-CA64-4336-9D5A-F2D1BF2B8CBC}" type="datetime1">
              <a:rPr lang="en-US" smtClean="0">
                <a:solidFill>
                  <a:prstClr val="black"/>
                </a:solidFill>
              </a:rPr>
              <a:t>11/27/2018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87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E7A1EE4-2F61-4E88-83EE-07ACCDDFF821}" type="datetime1">
              <a:rPr lang="en-US" smtClean="0">
                <a:solidFill>
                  <a:prstClr val="black"/>
                </a:solidFill>
              </a:rPr>
              <a:t>11/27/2018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6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B3ACF223-836C-47C5-812F-6ED6472409A8}" type="datetime1">
              <a:rPr lang="en-US" smtClean="0">
                <a:solidFill>
                  <a:prstClr val="black"/>
                </a:solidFill>
              </a:rPr>
              <a:t>11/27/2018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8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319" y="1524000"/>
            <a:ext cx="1131289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111BAA5-7D7F-4A4C-8D39-73C4E075D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028603" y="6506450"/>
            <a:ext cx="1146166" cy="3200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36B56-5351-4E62-9D87-394918D218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31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EE3E1-7F9D-4F20-8530-B403C85CF4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1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696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752600"/>
            <a:ext cx="10363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92700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SC" pitchFamily="18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2.mp4"/><Relationship Id="rId7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4.mp4"/><Relationship Id="rId7" Type="http://schemas.openxmlformats.org/officeDocument/2006/relationships/image" Target="../media/image4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4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49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Relationship Id="rId9" Type="http://schemas.openxmlformats.org/officeDocument/2006/relationships/image" Target="../media/image62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1" y="1673228"/>
            <a:ext cx="10363200" cy="11896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CS5112: Algorithms and Data Structures for Applications</a:t>
            </a:r>
          </a:p>
        </p:txBody>
      </p:sp>
      <p:sp>
        <p:nvSpPr>
          <p:cNvPr id="1556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376651"/>
            <a:ext cx="8534401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Ramin Zabih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Some content from: Wikipedia/Google image search;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Olga </a:t>
            </a:r>
            <a:r>
              <a:rPr lang="en-US" dirty="0" err="1">
                <a:solidFill>
                  <a:schemeClr val="tx1"/>
                </a:solidFill>
              </a:rPr>
              <a:t>Veksler</a:t>
            </a:r>
            <a:r>
              <a:rPr lang="en-US" dirty="0">
                <a:solidFill>
                  <a:schemeClr val="tx1"/>
                </a:solidFill>
              </a:rPr>
              <a:t> &amp; Yuri </a:t>
            </a:r>
            <a:r>
              <a:rPr lang="en-US" dirty="0" err="1">
                <a:solidFill>
                  <a:schemeClr val="tx1"/>
                </a:solidFill>
              </a:rPr>
              <a:t>Boykov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Picture 3" descr="CULogo187 (5)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4955"/>
            <a:ext cx="2096927" cy="653045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14399" y="3239924"/>
            <a:ext cx="10363200" cy="1189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Lecture 24: Max-flow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99673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Constraints</a:t>
            </a:r>
          </a:p>
        </p:txBody>
      </p:sp>
      <p:sp>
        <p:nvSpPr>
          <p:cNvPr id="114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If a pixel is black (white) in the original image, it is more likely to get the black (white) label</a:t>
            </a:r>
          </a:p>
          <a:p>
            <a:pPr lvl="1"/>
            <a:r>
              <a:rPr lang="en-US" dirty="0"/>
              <a:t>Black labeled pixels tend to group together, and white labeled pixels tend to group together</a:t>
            </a:r>
          </a:p>
          <a:p>
            <a:pPr lvl="2"/>
            <a:endParaRPr lang="en-US" dirty="0"/>
          </a:p>
        </p:txBody>
      </p:sp>
      <p:grpSp>
        <p:nvGrpSpPr>
          <p:cNvPr id="1147908" name="Group 4"/>
          <p:cNvGrpSpPr>
            <a:grpSpLocks/>
          </p:cNvGrpSpPr>
          <p:nvPr/>
        </p:nvGrpSpPr>
        <p:grpSpPr bwMode="auto">
          <a:xfrm>
            <a:off x="9979373" y="3684647"/>
            <a:ext cx="1947862" cy="1755775"/>
            <a:chOff x="2266" y="1461"/>
            <a:chExt cx="1227" cy="1106"/>
          </a:xfrm>
        </p:grpSpPr>
        <p:sp>
          <p:nvSpPr>
            <p:cNvPr id="1147909" name="Rectangle 5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0" name="Rectangle 6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1" name="Rectangle 7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2" name="Rectangle 8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3" name="Rectangle 9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4" name="Rectangle 10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5" name="Rectangle 11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6" name="Rectangle 12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7" name="Rectangle 13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8" name="Rectangle 14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19" name="Rectangle 15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0" name="Rectangle 16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1" name="Rectangle 17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2" name="Rectangle 18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3" name="Rectangle 19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4" name="Rectangle 20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5" name="Rectangle 21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6" name="Rectangle 22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7" name="Rectangle 23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8" name="Rectangle 24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29" name="Rectangle 25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0" name="Rectangle 26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1" name="Rectangle 27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2" name="Rectangle 28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3" name="Rectangle 29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4" name="Rectangle 30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5" name="Rectangle 31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6" name="Rectangle 32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7" name="Rectangle 33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8" name="Rectangle 34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39" name="Rectangle 35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0" name="Rectangle 36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1" name="Rectangle 37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2" name="Rectangle 38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3" name="Rectangle 39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4" name="Rectangle 40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5" name="Rectangle 41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6" name="Rectangle 42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7" name="Rectangle 43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8" name="Rectangle 44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49" name="Rectangle 45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0" name="Rectangle 46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1" name="Rectangle 47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2" name="Rectangle 48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3" name="Rectangle 49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4" name="Rectangle 50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5" name="Rectangle 51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6" name="Rectangle 52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7" name="Rectangle 53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8" name="Rectangle 54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59" name="Rectangle 55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0" name="Rectangle 56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1" name="Rectangle 57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2" name="Rectangle 58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3" name="Rectangle 59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4" name="Rectangle 60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5" name="Rectangle 61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6" name="Rectangle 62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7" name="Rectangle 63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8" name="Rectangle 64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69" name="Rectangle 65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0" name="Rectangle 66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1" name="Rectangle 67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2" name="Rectangle 68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3" name="Rectangle 69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4" name="Rectangle 70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5" name="Rectangle 71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6" name="Rectangle 72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7" name="Rectangle 73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8" name="Rectangle 74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79" name="Rectangle 75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0" name="Rectangle 76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1" name="Rectangle 77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2" name="Rectangle 78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3" name="Rectangle 79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4" name="Rectangle 80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5" name="Rectangle 81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6" name="Rectangle 82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7" name="Rectangle 83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8" name="Rectangle 84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89" name="Rectangle 85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0" name="Rectangle 86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1" name="Rectangle 87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2" name="Rectangle 88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3" name="Rectangle 89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4" name="Rectangle 90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5" name="Rectangle 91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6" name="Rectangle 92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7" name="Rectangle 93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8" name="Rectangle 94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999" name="Rectangle 95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0" name="Rectangle 96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1" name="Rectangle 97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2" name="Rectangle 98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3" name="Rectangle 99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4" name="Rectangle 100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5" name="Rectangle 101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6" name="Rectangle 102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7" name="Rectangle 103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8" name="Rectangle 104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09" name="Rectangle 105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0" name="Rectangle 106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1" name="Rectangle 107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2" name="Rectangle 108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3" name="Rectangle 109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4" name="Rectangle 110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5" name="Rectangle 111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6" name="Rectangle 112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7" name="Rectangle 113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8" name="Rectangle 114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19" name="Rectangle 115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0" name="Rectangle 116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1" name="Rectangle 117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2" name="Rectangle 118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3" name="Rectangle 119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4" name="Rectangle 120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5" name="Rectangle 121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6" name="Rectangle 122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7" name="Rectangle 123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8" name="Rectangle 124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29" name="Rectangle 125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30" name="Rectangle 126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31" name="Rectangle 127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32" name="Rectangle 128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33" name="Rectangle 129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034" name="Rectangle 130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8035" name="Text Box 131"/>
          <p:cNvSpPr txBox="1">
            <a:spLocks noChangeArrowheads="1"/>
          </p:cNvSpPr>
          <p:nvPr/>
        </p:nvSpPr>
        <p:spPr bwMode="auto">
          <a:xfrm>
            <a:off x="9914286" y="5381992"/>
            <a:ext cx="2011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>
                <a:solidFill>
                  <a:srgbClr val="339933"/>
                </a:solidFill>
                <a:latin typeface="Tahoma" pitchFamily="34" charset="0"/>
              </a:rPr>
              <a:t>original image</a:t>
            </a:r>
          </a:p>
        </p:txBody>
      </p:sp>
      <p:grpSp>
        <p:nvGrpSpPr>
          <p:cNvPr id="1148036" name="Group 132"/>
          <p:cNvGrpSpPr>
            <a:grpSpLocks/>
          </p:cNvGrpSpPr>
          <p:nvPr/>
        </p:nvGrpSpPr>
        <p:grpSpPr bwMode="auto">
          <a:xfrm>
            <a:off x="1428135" y="3601064"/>
            <a:ext cx="2417763" cy="2700338"/>
            <a:chOff x="336" y="2314"/>
            <a:chExt cx="1523" cy="1701"/>
          </a:xfrm>
        </p:grpSpPr>
        <p:sp>
          <p:nvSpPr>
            <p:cNvPr id="1148037" name="Text Box 133"/>
            <p:cNvSpPr txBox="1">
              <a:spLocks noChangeArrowheads="1"/>
            </p:cNvSpPr>
            <p:nvPr/>
          </p:nvSpPr>
          <p:spPr bwMode="auto">
            <a:xfrm>
              <a:off x="508" y="3765"/>
              <a:ext cx="120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good labeling</a:t>
              </a:r>
              <a:endParaRPr lang="en-US" sz="2000" b="1" i="1">
                <a:solidFill>
                  <a:srgbClr val="339933"/>
                </a:solidFill>
              </a:endParaRPr>
            </a:p>
          </p:txBody>
        </p:sp>
        <p:grpSp>
          <p:nvGrpSpPr>
            <p:cNvPr id="1148038" name="Group 134"/>
            <p:cNvGrpSpPr>
              <a:grpSpLocks/>
            </p:cNvGrpSpPr>
            <p:nvPr/>
          </p:nvGrpSpPr>
          <p:grpSpPr bwMode="auto">
            <a:xfrm>
              <a:off x="336" y="2314"/>
              <a:ext cx="1523" cy="1297"/>
              <a:chOff x="-596" y="2634"/>
              <a:chExt cx="1523" cy="1297"/>
            </a:xfrm>
          </p:grpSpPr>
          <p:sp>
            <p:nvSpPr>
              <p:cNvPr id="1148039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-587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0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-3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1" name="Rectangle 137"/>
              <p:cNvSpPr>
                <a:spLocks noChangeAspect="1" noChangeArrowheads="1"/>
              </p:cNvSpPr>
              <p:nvPr/>
            </p:nvSpPr>
            <p:spPr bwMode="auto">
              <a:xfrm>
                <a:off x="-1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2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3" name="Rectangle 139"/>
              <p:cNvSpPr>
                <a:spLocks noChangeAspect="1" noChangeArrowheads="1"/>
              </p:cNvSpPr>
              <p:nvPr/>
            </p:nvSpPr>
            <p:spPr bwMode="auto">
              <a:xfrm>
                <a:off x="2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4" name="Rectangle 140"/>
              <p:cNvSpPr>
                <a:spLocks noChangeAspect="1" noChangeArrowheads="1"/>
              </p:cNvSpPr>
              <p:nvPr/>
            </p:nvSpPr>
            <p:spPr bwMode="auto">
              <a:xfrm>
                <a:off x="4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5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6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6" name="Rectangle 142"/>
              <p:cNvSpPr>
                <a:spLocks noChangeAspect="1" noChangeArrowheads="1"/>
              </p:cNvSpPr>
              <p:nvPr/>
            </p:nvSpPr>
            <p:spPr bwMode="auto">
              <a:xfrm>
                <a:off x="8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7" name="Rectangle 143"/>
              <p:cNvSpPr>
                <a:spLocks noChangeAspect="1" noChangeArrowheads="1"/>
              </p:cNvSpPr>
              <p:nvPr/>
            </p:nvSpPr>
            <p:spPr bwMode="auto">
              <a:xfrm>
                <a:off x="-590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8" name="Rectangle 144"/>
              <p:cNvSpPr>
                <a:spLocks noChangeAspect="1" noChangeArrowheads="1"/>
              </p:cNvSpPr>
              <p:nvPr/>
            </p:nvSpPr>
            <p:spPr bwMode="auto">
              <a:xfrm>
                <a:off x="-3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49" name="Rectangle 145"/>
              <p:cNvSpPr>
                <a:spLocks noChangeAspect="1" noChangeArrowheads="1"/>
              </p:cNvSpPr>
              <p:nvPr/>
            </p:nvSpPr>
            <p:spPr bwMode="auto">
              <a:xfrm>
                <a:off x="-1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0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9" y="2802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1" name="Rectangle 147"/>
              <p:cNvSpPr>
                <a:spLocks noChangeAspect="1" noChangeArrowheads="1"/>
              </p:cNvSpPr>
              <p:nvPr/>
            </p:nvSpPr>
            <p:spPr bwMode="auto">
              <a:xfrm>
                <a:off x="2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2" name="Rectangle 148"/>
              <p:cNvSpPr>
                <a:spLocks noChangeAspect="1" noChangeArrowheads="1"/>
              </p:cNvSpPr>
              <p:nvPr/>
            </p:nvSpPr>
            <p:spPr bwMode="auto">
              <a:xfrm>
                <a:off x="4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3" name="Rectangle 149"/>
              <p:cNvSpPr>
                <a:spLocks noChangeAspect="1" noChangeArrowheads="1"/>
              </p:cNvSpPr>
              <p:nvPr/>
            </p:nvSpPr>
            <p:spPr bwMode="auto">
              <a:xfrm>
                <a:off x="6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4" name="Rectangle 150"/>
              <p:cNvSpPr>
                <a:spLocks noChangeAspect="1" noChangeArrowheads="1"/>
              </p:cNvSpPr>
              <p:nvPr/>
            </p:nvSpPr>
            <p:spPr bwMode="auto">
              <a:xfrm>
                <a:off x="8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5" name="Rectangle 151"/>
              <p:cNvSpPr>
                <a:spLocks noChangeAspect="1" noChangeArrowheads="1"/>
              </p:cNvSpPr>
              <p:nvPr/>
            </p:nvSpPr>
            <p:spPr bwMode="auto">
              <a:xfrm>
                <a:off x="-593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6" name="Rectangle 152"/>
              <p:cNvSpPr>
                <a:spLocks noChangeAspect="1" noChangeArrowheads="1"/>
              </p:cNvSpPr>
              <p:nvPr/>
            </p:nvSpPr>
            <p:spPr bwMode="auto">
              <a:xfrm>
                <a:off x="-394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7" name="Rectangle 153"/>
              <p:cNvSpPr>
                <a:spLocks noChangeAspect="1" noChangeArrowheads="1"/>
              </p:cNvSpPr>
              <p:nvPr/>
            </p:nvSpPr>
            <p:spPr bwMode="auto">
              <a:xfrm>
                <a:off x="-194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8" name="Rectangle 154"/>
              <p:cNvSpPr>
                <a:spLocks noChangeAspect="1" noChangeArrowheads="1"/>
              </p:cNvSpPr>
              <p:nvPr/>
            </p:nvSpPr>
            <p:spPr bwMode="auto">
              <a:xfrm>
                <a:off x="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59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0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0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4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1" name="Rectangle 157"/>
              <p:cNvSpPr>
                <a:spLocks noChangeAspect="1" noChangeArrowheads="1"/>
              </p:cNvSpPr>
              <p:nvPr/>
            </p:nvSpPr>
            <p:spPr bwMode="auto">
              <a:xfrm>
                <a:off x="6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2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8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3" name="Rectangle 159"/>
              <p:cNvSpPr>
                <a:spLocks noChangeAspect="1" noChangeArrowheads="1"/>
              </p:cNvSpPr>
              <p:nvPr/>
            </p:nvSpPr>
            <p:spPr bwMode="auto">
              <a:xfrm>
                <a:off x="-596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4" name="Rectangle 160"/>
              <p:cNvSpPr>
                <a:spLocks noChangeAspect="1" noChangeArrowheads="1"/>
              </p:cNvSpPr>
              <p:nvPr/>
            </p:nvSpPr>
            <p:spPr bwMode="auto">
              <a:xfrm>
                <a:off x="-397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5" name="Rectangle 161"/>
              <p:cNvSpPr>
                <a:spLocks noChangeAspect="1" noChangeArrowheads="1"/>
              </p:cNvSpPr>
              <p:nvPr/>
            </p:nvSpPr>
            <p:spPr bwMode="auto">
              <a:xfrm>
                <a:off x="-197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6" name="Rectangle 162"/>
              <p:cNvSpPr>
                <a:spLocks noChangeAspect="1" noChangeArrowheads="1"/>
              </p:cNvSpPr>
              <p:nvPr/>
            </p:nvSpPr>
            <p:spPr bwMode="auto">
              <a:xfrm>
                <a:off x="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7" name="Rectangle 163"/>
              <p:cNvSpPr>
                <a:spLocks noChangeAspect="1" noChangeArrowheads="1"/>
              </p:cNvSpPr>
              <p:nvPr/>
            </p:nvSpPr>
            <p:spPr bwMode="auto">
              <a:xfrm>
                <a:off x="2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8" name="Rectangle 164"/>
              <p:cNvSpPr>
                <a:spLocks noChangeAspect="1" noChangeArrowheads="1"/>
              </p:cNvSpPr>
              <p:nvPr/>
            </p:nvSpPr>
            <p:spPr bwMode="auto">
              <a:xfrm>
                <a:off x="4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69" name="Rectangle 165"/>
              <p:cNvSpPr>
                <a:spLocks noChangeAspect="1" noChangeArrowheads="1"/>
              </p:cNvSpPr>
              <p:nvPr/>
            </p:nvSpPr>
            <p:spPr bwMode="auto">
              <a:xfrm>
                <a:off x="6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0" name="Rectangle 166"/>
              <p:cNvSpPr>
                <a:spLocks noChangeAspect="1" noChangeArrowheads="1"/>
              </p:cNvSpPr>
              <p:nvPr/>
            </p:nvSpPr>
            <p:spPr bwMode="auto">
              <a:xfrm>
                <a:off x="8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1" name="Rectangle 167"/>
              <p:cNvSpPr>
                <a:spLocks noChangeAspect="1" noChangeArrowheads="1"/>
              </p:cNvSpPr>
              <p:nvPr/>
            </p:nvSpPr>
            <p:spPr bwMode="auto">
              <a:xfrm>
                <a:off x="-587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2" name="Rectangle 168"/>
              <p:cNvSpPr>
                <a:spLocks noChangeAspect="1" noChangeArrowheads="1"/>
              </p:cNvSpPr>
              <p:nvPr/>
            </p:nvSpPr>
            <p:spPr bwMode="auto">
              <a:xfrm>
                <a:off x="-3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3" name="Rectangle 169"/>
              <p:cNvSpPr>
                <a:spLocks noChangeAspect="1" noChangeArrowheads="1"/>
              </p:cNvSpPr>
              <p:nvPr/>
            </p:nvSpPr>
            <p:spPr bwMode="auto">
              <a:xfrm>
                <a:off x="-1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4" name="Rectangle 170"/>
              <p:cNvSpPr>
                <a:spLocks noChangeAspect="1" noChangeArrowheads="1"/>
              </p:cNvSpPr>
              <p:nvPr/>
            </p:nvSpPr>
            <p:spPr bwMode="auto">
              <a:xfrm>
                <a:off x="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5" name="Rectangle 171"/>
              <p:cNvSpPr>
                <a:spLocks noChangeAspect="1" noChangeArrowheads="1"/>
              </p:cNvSpPr>
              <p:nvPr/>
            </p:nvSpPr>
            <p:spPr bwMode="auto">
              <a:xfrm>
                <a:off x="2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6" name="Rectangle 172"/>
              <p:cNvSpPr>
                <a:spLocks noChangeAspect="1" noChangeArrowheads="1"/>
              </p:cNvSpPr>
              <p:nvPr/>
            </p:nvSpPr>
            <p:spPr bwMode="auto">
              <a:xfrm>
                <a:off x="4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7" name="Rectangle 173"/>
              <p:cNvSpPr>
                <a:spLocks noChangeAspect="1" noChangeArrowheads="1"/>
              </p:cNvSpPr>
              <p:nvPr/>
            </p:nvSpPr>
            <p:spPr bwMode="auto">
              <a:xfrm>
                <a:off x="6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8" name="Rectangle 174"/>
              <p:cNvSpPr>
                <a:spLocks noChangeAspect="1" noChangeArrowheads="1"/>
              </p:cNvSpPr>
              <p:nvPr/>
            </p:nvSpPr>
            <p:spPr bwMode="auto">
              <a:xfrm>
                <a:off x="8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79" name="Rectangle 175"/>
              <p:cNvSpPr>
                <a:spLocks noChangeAspect="1" noChangeArrowheads="1"/>
              </p:cNvSpPr>
              <p:nvPr/>
            </p:nvSpPr>
            <p:spPr bwMode="auto">
              <a:xfrm>
                <a:off x="-590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0" name="Rectangle 176"/>
              <p:cNvSpPr>
                <a:spLocks noChangeAspect="1" noChangeArrowheads="1"/>
              </p:cNvSpPr>
              <p:nvPr/>
            </p:nvSpPr>
            <p:spPr bwMode="auto">
              <a:xfrm>
                <a:off x="-3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1" name="Rectangle 177"/>
              <p:cNvSpPr>
                <a:spLocks noChangeAspect="1" noChangeArrowheads="1"/>
              </p:cNvSpPr>
              <p:nvPr/>
            </p:nvSpPr>
            <p:spPr bwMode="auto">
              <a:xfrm>
                <a:off x="-1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2" name="Rectangle 178"/>
              <p:cNvSpPr>
                <a:spLocks noChangeAspect="1" noChangeArrowheads="1"/>
              </p:cNvSpPr>
              <p:nvPr/>
            </p:nvSpPr>
            <p:spPr bwMode="auto">
              <a:xfrm>
                <a:off x="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3" name="Rectangle 179"/>
              <p:cNvSpPr>
                <a:spLocks noChangeAspect="1" noChangeArrowheads="1"/>
              </p:cNvSpPr>
              <p:nvPr/>
            </p:nvSpPr>
            <p:spPr bwMode="auto">
              <a:xfrm>
                <a:off x="2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4" name="Rectangle 180"/>
              <p:cNvSpPr>
                <a:spLocks noChangeAspect="1" noChangeArrowheads="1"/>
              </p:cNvSpPr>
              <p:nvPr/>
            </p:nvSpPr>
            <p:spPr bwMode="auto">
              <a:xfrm>
                <a:off x="4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5" name="Rectangle 181"/>
              <p:cNvSpPr>
                <a:spLocks noChangeAspect="1" noChangeArrowheads="1"/>
              </p:cNvSpPr>
              <p:nvPr/>
            </p:nvSpPr>
            <p:spPr bwMode="auto">
              <a:xfrm>
                <a:off x="6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6" name="Rectangle 182"/>
              <p:cNvSpPr>
                <a:spLocks noChangeAspect="1" noChangeArrowheads="1"/>
              </p:cNvSpPr>
              <p:nvPr/>
            </p:nvSpPr>
            <p:spPr bwMode="auto">
              <a:xfrm>
                <a:off x="809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7" name="Rectangle 183"/>
              <p:cNvSpPr>
                <a:spLocks noChangeAspect="1" noChangeArrowheads="1"/>
              </p:cNvSpPr>
              <p:nvPr/>
            </p:nvSpPr>
            <p:spPr bwMode="auto">
              <a:xfrm>
                <a:off x="-593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8" name="Rectangle 184"/>
              <p:cNvSpPr>
                <a:spLocks noChangeAspect="1" noChangeArrowheads="1"/>
              </p:cNvSpPr>
              <p:nvPr/>
            </p:nvSpPr>
            <p:spPr bwMode="auto">
              <a:xfrm>
                <a:off x="-394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89" name="Rectangle 185"/>
              <p:cNvSpPr>
                <a:spLocks noChangeAspect="1" noChangeArrowheads="1"/>
              </p:cNvSpPr>
              <p:nvPr/>
            </p:nvSpPr>
            <p:spPr bwMode="auto">
              <a:xfrm>
                <a:off x="-194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0" name="Rectangle 186"/>
              <p:cNvSpPr>
                <a:spLocks noChangeAspect="1" noChangeArrowheads="1"/>
              </p:cNvSpPr>
              <p:nvPr/>
            </p:nvSpPr>
            <p:spPr bwMode="auto">
              <a:xfrm>
                <a:off x="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1" name="Rectangle 187"/>
              <p:cNvSpPr>
                <a:spLocks noChangeAspect="1" noChangeArrowheads="1"/>
              </p:cNvSpPr>
              <p:nvPr/>
            </p:nvSpPr>
            <p:spPr bwMode="auto">
              <a:xfrm>
                <a:off x="2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2" name="Rectangle 188"/>
              <p:cNvSpPr>
                <a:spLocks noChangeAspect="1" noChangeArrowheads="1"/>
              </p:cNvSpPr>
              <p:nvPr/>
            </p:nvSpPr>
            <p:spPr bwMode="auto">
              <a:xfrm>
                <a:off x="4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3" name="Rectangle 189"/>
              <p:cNvSpPr>
                <a:spLocks noChangeAspect="1" noChangeArrowheads="1"/>
              </p:cNvSpPr>
              <p:nvPr/>
            </p:nvSpPr>
            <p:spPr bwMode="auto">
              <a:xfrm>
                <a:off x="6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4" name="Rectangle 190"/>
              <p:cNvSpPr>
                <a:spLocks noChangeAspect="1" noChangeArrowheads="1"/>
              </p:cNvSpPr>
              <p:nvPr/>
            </p:nvSpPr>
            <p:spPr bwMode="auto">
              <a:xfrm>
                <a:off x="8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5" name="Rectangle 191"/>
              <p:cNvSpPr>
                <a:spLocks noChangeAspect="1" noChangeArrowheads="1"/>
              </p:cNvSpPr>
              <p:nvPr/>
            </p:nvSpPr>
            <p:spPr bwMode="auto">
              <a:xfrm>
                <a:off x="-596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6" name="Rectangle 192"/>
              <p:cNvSpPr>
                <a:spLocks noChangeAspect="1" noChangeArrowheads="1"/>
              </p:cNvSpPr>
              <p:nvPr/>
            </p:nvSpPr>
            <p:spPr bwMode="auto">
              <a:xfrm>
                <a:off x="-3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7" name="Rectangle 193"/>
              <p:cNvSpPr>
                <a:spLocks noChangeAspect="1" noChangeArrowheads="1"/>
              </p:cNvSpPr>
              <p:nvPr/>
            </p:nvSpPr>
            <p:spPr bwMode="auto">
              <a:xfrm>
                <a:off x="-1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8" name="Rectangle 194"/>
              <p:cNvSpPr>
                <a:spLocks noChangeAspect="1" noChangeArrowheads="1"/>
              </p:cNvSpPr>
              <p:nvPr/>
            </p:nvSpPr>
            <p:spPr bwMode="auto">
              <a:xfrm>
                <a:off x="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099" name="Rectangle 195"/>
              <p:cNvSpPr>
                <a:spLocks noChangeAspect="1" noChangeArrowheads="1"/>
              </p:cNvSpPr>
              <p:nvPr/>
            </p:nvSpPr>
            <p:spPr bwMode="auto">
              <a:xfrm>
                <a:off x="2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0" name="Rectangle 196"/>
              <p:cNvSpPr>
                <a:spLocks noChangeAspect="1" noChangeArrowheads="1"/>
              </p:cNvSpPr>
              <p:nvPr/>
            </p:nvSpPr>
            <p:spPr bwMode="auto">
              <a:xfrm>
                <a:off x="4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1" name="Rectangle 197"/>
              <p:cNvSpPr>
                <a:spLocks noChangeAspect="1" noChangeArrowheads="1"/>
              </p:cNvSpPr>
              <p:nvPr/>
            </p:nvSpPr>
            <p:spPr bwMode="auto">
              <a:xfrm>
                <a:off x="603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2" name="Rectangle 198"/>
              <p:cNvSpPr>
                <a:spLocks noChangeAspect="1" noChangeArrowheads="1"/>
              </p:cNvSpPr>
              <p:nvPr/>
            </p:nvSpPr>
            <p:spPr bwMode="auto">
              <a:xfrm>
                <a:off x="8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48103" name="Group 199"/>
          <p:cNvGrpSpPr>
            <a:grpSpLocks/>
          </p:cNvGrpSpPr>
          <p:nvPr/>
        </p:nvGrpSpPr>
        <p:grpSpPr bwMode="auto">
          <a:xfrm>
            <a:off x="4517410" y="3601064"/>
            <a:ext cx="2417763" cy="2841625"/>
            <a:chOff x="2282" y="2346"/>
            <a:chExt cx="1523" cy="1790"/>
          </a:xfrm>
        </p:grpSpPr>
        <p:grpSp>
          <p:nvGrpSpPr>
            <p:cNvPr id="1148104" name="Group 200"/>
            <p:cNvGrpSpPr>
              <a:grpSpLocks/>
            </p:cNvGrpSpPr>
            <p:nvPr/>
          </p:nvGrpSpPr>
          <p:grpSpPr bwMode="auto">
            <a:xfrm>
              <a:off x="2282" y="2346"/>
              <a:ext cx="1523" cy="1297"/>
              <a:chOff x="2453" y="2346"/>
              <a:chExt cx="1523" cy="1297"/>
            </a:xfrm>
          </p:grpSpPr>
          <p:sp>
            <p:nvSpPr>
              <p:cNvPr id="1148105" name="Rectangle 201"/>
              <p:cNvSpPr>
                <a:spLocks noChangeAspect="1" noChangeArrowheads="1"/>
              </p:cNvSpPr>
              <p:nvPr/>
            </p:nvSpPr>
            <p:spPr bwMode="auto">
              <a:xfrm>
                <a:off x="2462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6" name="Rectangle 202"/>
              <p:cNvSpPr>
                <a:spLocks noChangeAspect="1" noChangeArrowheads="1"/>
              </p:cNvSpPr>
              <p:nvPr/>
            </p:nvSpPr>
            <p:spPr bwMode="auto">
              <a:xfrm>
                <a:off x="26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7" name="Rectangle 203"/>
              <p:cNvSpPr>
                <a:spLocks noChangeAspect="1" noChangeArrowheads="1"/>
              </p:cNvSpPr>
              <p:nvPr/>
            </p:nvSpPr>
            <p:spPr bwMode="auto">
              <a:xfrm>
                <a:off x="28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8" name="Rectangle 204"/>
              <p:cNvSpPr>
                <a:spLocks noChangeAspect="1" noChangeArrowheads="1"/>
              </p:cNvSpPr>
              <p:nvPr/>
            </p:nvSpPr>
            <p:spPr bwMode="auto">
              <a:xfrm>
                <a:off x="30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09" name="Rectangle 205"/>
              <p:cNvSpPr>
                <a:spLocks noChangeAspect="1" noChangeArrowheads="1"/>
              </p:cNvSpPr>
              <p:nvPr/>
            </p:nvSpPr>
            <p:spPr bwMode="auto">
              <a:xfrm>
                <a:off x="32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0" name="Rectangle 206"/>
              <p:cNvSpPr>
                <a:spLocks noChangeAspect="1" noChangeArrowheads="1"/>
              </p:cNvSpPr>
              <p:nvPr/>
            </p:nvSpPr>
            <p:spPr bwMode="auto">
              <a:xfrm>
                <a:off x="34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1" name="Rectangle 207"/>
              <p:cNvSpPr>
                <a:spLocks noChangeAspect="1" noChangeArrowheads="1"/>
              </p:cNvSpPr>
              <p:nvPr/>
            </p:nvSpPr>
            <p:spPr bwMode="auto">
              <a:xfrm>
                <a:off x="36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2" name="Rectangle 208"/>
              <p:cNvSpPr>
                <a:spLocks noChangeAspect="1" noChangeArrowheads="1"/>
              </p:cNvSpPr>
              <p:nvPr/>
            </p:nvSpPr>
            <p:spPr bwMode="auto">
              <a:xfrm>
                <a:off x="38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3" name="Rectangle 209"/>
              <p:cNvSpPr>
                <a:spLocks noChangeAspect="1" noChangeArrowheads="1"/>
              </p:cNvSpPr>
              <p:nvPr/>
            </p:nvSpPr>
            <p:spPr bwMode="auto">
              <a:xfrm>
                <a:off x="2459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4" name="Rectangle 210"/>
              <p:cNvSpPr>
                <a:spLocks noChangeAspect="1" noChangeArrowheads="1"/>
              </p:cNvSpPr>
              <p:nvPr/>
            </p:nvSpPr>
            <p:spPr bwMode="auto">
              <a:xfrm>
                <a:off x="26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5" name="Rectangle 211"/>
              <p:cNvSpPr>
                <a:spLocks noChangeAspect="1" noChangeArrowheads="1"/>
              </p:cNvSpPr>
              <p:nvPr/>
            </p:nvSpPr>
            <p:spPr bwMode="auto">
              <a:xfrm>
                <a:off x="28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6" name="Rectangle 212"/>
              <p:cNvSpPr>
                <a:spLocks noChangeAspect="1" noChangeArrowheads="1"/>
              </p:cNvSpPr>
              <p:nvPr/>
            </p:nvSpPr>
            <p:spPr bwMode="auto">
              <a:xfrm>
                <a:off x="30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7" name="Rectangle 213"/>
              <p:cNvSpPr>
                <a:spLocks noChangeAspect="1" noChangeArrowheads="1"/>
              </p:cNvSpPr>
              <p:nvPr/>
            </p:nvSpPr>
            <p:spPr bwMode="auto">
              <a:xfrm>
                <a:off x="32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8" name="Rectangle 214"/>
              <p:cNvSpPr>
                <a:spLocks noChangeAspect="1" noChangeArrowheads="1"/>
              </p:cNvSpPr>
              <p:nvPr/>
            </p:nvSpPr>
            <p:spPr bwMode="auto">
              <a:xfrm>
                <a:off x="34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19" name="Rectangle 215"/>
              <p:cNvSpPr>
                <a:spLocks noChangeAspect="1" noChangeArrowheads="1"/>
              </p:cNvSpPr>
              <p:nvPr/>
            </p:nvSpPr>
            <p:spPr bwMode="auto">
              <a:xfrm>
                <a:off x="36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0" name="Rectangle 216"/>
              <p:cNvSpPr>
                <a:spLocks noChangeAspect="1" noChangeArrowheads="1"/>
              </p:cNvSpPr>
              <p:nvPr/>
            </p:nvSpPr>
            <p:spPr bwMode="auto">
              <a:xfrm>
                <a:off x="38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1" name="Rectangle 217"/>
              <p:cNvSpPr>
                <a:spLocks noChangeAspect="1" noChangeArrowheads="1"/>
              </p:cNvSpPr>
              <p:nvPr/>
            </p:nvSpPr>
            <p:spPr bwMode="auto">
              <a:xfrm>
                <a:off x="2456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2" name="Rectangle 218"/>
              <p:cNvSpPr>
                <a:spLocks noChangeAspect="1" noChangeArrowheads="1"/>
              </p:cNvSpPr>
              <p:nvPr/>
            </p:nvSpPr>
            <p:spPr bwMode="auto">
              <a:xfrm>
                <a:off x="26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3" name="Rectangle 219"/>
              <p:cNvSpPr>
                <a:spLocks noChangeAspect="1" noChangeArrowheads="1"/>
              </p:cNvSpPr>
              <p:nvPr/>
            </p:nvSpPr>
            <p:spPr bwMode="auto">
              <a:xfrm>
                <a:off x="28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4" name="Rectangle 220"/>
              <p:cNvSpPr>
                <a:spLocks noChangeAspect="1" noChangeArrowheads="1"/>
              </p:cNvSpPr>
              <p:nvPr/>
            </p:nvSpPr>
            <p:spPr bwMode="auto">
              <a:xfrm>
                <a:off x="30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5" name="Rectangle 221"/>
              <p:cNvSpPr>
                <a:spLocks noChangeAspect="1" noChangeArrowheads="1"/>
              </p:cNvSpPr>
              <p:nvPr/>
            </p:nvSpPr>
            <p:spPr bwMode="auto">
              <a:xfrm>
                <a:off x="32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6" name="Rectangle 222"/>
              <p:cNvSpPr>
                <a:spLocks noChangeAspect="1" noChangeArrowheads="1"/>
              </p:cNvSpPr>
              <p:nvPr/>
            </p:nvSpPr>
            <p:spPr bwMode="auto">
              <a:xfrm>
                <a:off x="34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7" name="Rectangle 223"/>
              <p:cNvSpPr>
                <a:spLocks noChangeAspect="1" noChangeArrowheads="1"/>
              </p:cNvSpPr>
              <p:nvPr/>
            </p:nvSpPr>
            <p:spPr bwMode="auto">
              <a:xfrm>
                <a:off x="36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8" name="Rectangle 224"/>
              <p:cNvSpPr>
                <a:spLocks noChangeAspect="1" noChangeArrowheads="1"/>
              </p:cNvSpPr>
              <p:nvPr/>
            </p:nvSpPr>
            <p:spPr bwMode="auto">
              <a:xfrm>
                <a:off x="38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29" name="Rectangle 225"/>
              <p:cNvSpPr>
                <a:spLocks noChangeAspect="1" noChangeArrowheads="1"/>
              </p:cNvSpPr>
              <p:nvPr/>
            </p:nvSpPr>
            <p:spPr bwMode="auto">
              <a:xfrm>
                <a:off x="2453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0" name="Rectangle 226"/>
              <p:cNvSpPr>
                <a:spLocks noChangeAspect="1" noChangeArrowheads="1"/>
              </p:cNvSpPr>
              <p:nvPr/>
            </p:nvSpPr>
            <p:spPr bwMode="auto">
              <a:xfrm>
                <a:off x="26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1" name="Rectangle 227"/>
              <p:cNvSpPr>
                <a:spLocks noChangeAspect="1" noChangeArrowheads="1"/>
              </p:cNvSpPr>
              <p:nvPr/>
            </p:nvSpPr>
            <p:spPr bwMode="auto">
              <a:xfrm>
                <a:off x="28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2" name="Rectangle 228"/>
              <p:cNvSpPr>
                <a:spLocks noChangeAspect="1" noChangeArrowheads="1"/>
              </p:cNvSpPr>
              <p:nvPr/>
            </p:nvSpPr>
            <p:spPr bwMode="auto">
              <a:xfrm>
                <a:off x="30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3" name="Rectangle 229"/>
              <p:cNvSpPr>
                <a:spLocks noChangeAspect="1" noChangeArrowheads="1"/>
              </p:cNvSpPr>
              <p:nvPr/>
            </p:nvSpPr>
            <p:spPr bwMode="auto">
              <a:xfrm>
                <a:off x="32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4" name="Rectangle 230"/>
              <p:cNvSpPr>
                <a:spLocks noChangeAspect="1" noChangeArrowheads="1"/>
              </p:cNvSpPr>
              <p:nvPr/>
            </p:nvSpPr>
            <p:spPr bwMode="auto">
              <a:xfrm>
                <a:off x="34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5" name="Rectangle 231"/>
              <p:cNvSpPr>
                <a:spLocks noChangeAspect="1" noChangeArrowheads="1"/>
              </p:cNvSpPr>
              <p:nvPr/>
            </p:nvSpPr>
            <p:spPr bwMode="auto">
              <a:xfrm>
                <a:off x="36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6" name="Rectangle 232"/>
              <p:cNvSpPr>
                <a:spLocks noChangeAspect="1" noChangeArrowheads="1"/>
              </p:cNvSpPr>
              <p:nvPr/>
            </p:nvSpPr>
            <p:spPr bwMode="auto">
              <a:xfrm>
                <a:off x="38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7" name="Rectangle 233"/>
              <p:cNvSpPr>
                <a:spLocks noChangeAspect="1" noChangeArrowheads="1"/>
              </p:cNvSpPr>
              <p:nvPr/>
            </p:nvSpPr>
            <p:spPr bwMode="auto">
              <a:xfrm>
                <a:off x="2462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8" name="Rectangle 234"/>
              <p:cNvSpPr>
                <a:spLocks noChangeAspect="1" noChangeArrowheads="1"/>
              </p:cNvSpPr>
              <p:nvPr/>
            </p:nvSpPr>
            <p:spPr bwMode="auto">
              <a:xfrm>
                <a:off x="26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39" name="Rectangle 235"/>
              <p:cNvSpPr>
                <a:spLocks noChangeAspect="1" noChangeArrowheads="1"/>
              </p:cNvSpPr>
              <p:nvPr/>
            </p:nvSpPr>
            <p:spPr bwMode="auto">
              <a:xfrm>
                <a:off x="28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0" name="Rectangle 236"/>
              <p:cNvSpPr>
                <a:spLocks noChangeAspect="1" noChangeArrowheads="1"/>
              </p:cNvSpPr>
              <p:nvPr/>
            </p:nvSpPr>
            <p:spPr bwMode="auto">
              <a:xfrm>
                <a:off x="30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1" name="Rectangle 237"/>
              <p:cNvSpPr>
                <a:spLocks noChangeAspect="1" noChangeArrowheads="1"/>
              </p:cNvSpPr>
              <p:nvPr/>
            </p:nvSpPr>
            <p:spPr bwMode="auto">
              <a:xfrm>
                <a:off x="32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2" name="Rectangle 238"/>
              <p:cNvSpPr>
                <a:spLocks noChangeAspect="1" noChangeArrowheads="1"/>
              </p:cNvSpPr>
              <p:nvPr/>
            </p:nvSpPr>
            <p:spPr bwMode="auto">
              <a:xfrm>
                <a:off x="34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3" name="Rectangle 239"/>
              <p:cNvSpPr>
                <a:spLocks noChangeAspect="1" noChangeArrowheads="1"/>
              </p:cNvSpPr>
              <p:nvPr/>
            </p:nvSpPr>
            <p:spPr bwMode="auto">
              <a:xfrm>
                <a:off x="36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4" name="Rectangle 240"/>
              <p:cNvSpPr>
                <a:spLocks noChangeAspect="1" noChangeArrowheads="1"/>
              </p:cNvSpPr>
              <p:nvPr/>
            </p:nvSpPr>
            <p:spPr bwMode="auto">
              <a:xfrm>
                <a:off x="38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5" name="Rectangle 241"/>
              <p:cNvSpPr>
                <a:spLocks noChangeAspect="1" noChangeArrowheads="1"/>
              </p:cNvSpPr>
              <p:nvPr/>
            </p:nvSpPr>
            <p:spPr bwMode="auto">
              <a:xfrm>
                <a:off x="2459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6" name="Rectangle 242"/>
              <p:cNvSpPr>
                <a:spLocks noChangeAspect="1" noChangeArrowheads="1"/>
              </p:cNvSpPr>
              <p:nvPr/>
            </p:nvSpPr>
            <p:spPr bwMode="auto">
              <a:xfrm>
                <a:off x="26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7" name="Rectangle 243"/>
              <p:cNvSpPr>
                <a:spLocks noChangeAspect="1" noChangeArrowheads="1"/>
              </p:cNvSpPr>
              <p:nvPr/>
            </p:nvSpPr>
            <p:spPr bwMode="auto">
              <a:xfrm>
                <a:off x="28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8" name="Rectangle 244"/>
              <p:cNvSpPr>
                <a:spLocks noChangeAspect="1" noChangeArrowheads="1"/>
              </p:cNvSpPr>
              <p:nvPr/>
            </p:nvSpPr>
            <p:spPr bwMode="auto">
              <a:xfrm>
                <a:off x="30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49" name="Rectangle 245"/>
              <p:cNvSpPr>
                <a:spLocks noChangeAspect="1" noChangeArrowheads="1"/>
              </p:cNvSpPr>
              <p:nvPr/>
            </p:nvSpPr>
            <p:spPr bwMode="auto">
              <a:xfrm>
                <a:off x="32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0" name="Rectangle 246"/>
              <p:cNvSpPr>
                <a:spLocks noChangeAspect="1" noChangeArrowheads="1"/>
              </p:cNvSpPr>
              <p:nvPr/>
            </p:nvSpPr>
            <p:spPr bwMode="auto">
              <a:xfrm>
                <a:off x="34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1" name="Rectangle 247"/>
              <p:cNvSpPr>
                <a:spLocks noChangeAspect="1" noChangeArrowheads="1"/>
              </p:cNvSpPr>
              <p:nvPr/>
            </p:nvSpPr>
            <p:spPr bwMode="auto">
              <a:xfrm>
                <a:off x="36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2" name="Rectangle 248"/>
              <p:cNvSpPr>
                <a:spLocks noChangeAspect="1" noChangeArrowheads="1"/>
              </p:cNvSpPr>
              <p:nvPr/>
            </p:nvSpPr>
            <p:spPr bwMode="auto">
              <a:xfrm>
                <a:off x="38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3" name="Rectangle 249"/>
              <p:cNvSpPr>
                <a:spLocks noChangeAspect="1" noChangeArrowheads="1"/>
              </p:cNvSpPr>
              <p:nvPr/>
            </p:nvSpPr>
            <p:spPr bwMode="auto">
              <a:xfrm>
                <a:off x="2456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4" name="Rectangle 250"/>
              <p:cNvSpPr>
                <a:spLocks noChangeAspect="1" noChangeArrowheads="1"/>
              </p:cNvSpPr>
              <p:nvPr/>
            </p:nvSpPr>
            <p:spPr bwMode="auto">
              <a:xfrm>
                <a:off x="26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5" name="Rectangle 251"/>
              <p:cNvSpPr>
                <a:spLocks noChangeAspect="1" noChangeArrowheads="1"/>
              </p:cNvSpPr>
              <p:nvPr/>
            </p:nvSpPr>
            <p:spPr bwMode="auto">
              <a:xfrm>
                <a:off x="28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6" name="Rectangle 252"/>
              <p:cNvSpPr>
                <a:spLocks noChangeAspect="1" noChangeArrowheads="1"/>
              </p:cNvSpPr>
              <p:nvPr/>
            </p:nvSpPr>
            <p:spPr bwMode="auto">
              <a:xfrm>
                <a:off x="30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7" name="Rectangle 253"/>
              <p:cNvSpPr>
                <a:spLocks noChangeAspect="1" noChangeArrowheads="1"/>
              </p:cNvSpPr>
              <p:nvPr/>
            </p:nvSpPr>
            <p:spPr bwMode="auto">
              <a:xfrm>
                <a:off x="32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8" name="Rectangle 254"/>
              <p:cNvSpPr>
                <a:spLocks noChangeAspect="1" noChangeArrowheads="1"/>
              </p:cNvSpPr>
              <p:nvPr/>
            </p:nvSpPr>
            <p:spPr bwMode="auto">
              <a:xfrm>
                <a:off x="34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59" name="Rectangle 255"/>
              <p:cNvSpPr>
                <a:spLocks noChangeAspect="1" noChangeArrowheads="1"/>
              </p:cNvSpPr>
              <p:nvPr/>
            </p:nvSpPr>
            <p:spPr bwMode="auto">
              <a:xfrm>
                <a:off x="36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0" name="Rectangle 256"/>
              <p:cNvSpPr>
                <a:spLocks noChangeAspect="1" noChangeArrowheads="1"/>
              </p:cNvSpPr>
              <p:nvPr/>
            </p:nvSpPr>
            <p:spPr bwMode="auto">
              <a:xfrm>
                <a:off x="38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1" name="Rectangle 257"/>
              <p:cNvSpPr>
                <a:spLocks noChangeAspect="1" noChangeArrowheads="1"/>
              </p:cNvSpPr>
              <p:nvPr/>
            </p:nvSpPr>
            <p:spPr bwMode="auto">
              <a:xfrm>
                <a:off x="2453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2" name="Rectangle 258"/>
              <p:cNvSpPr>
                <a:spLocks noChangeAspect="1" noChangeArrowheads="1"/>
              </p:cNvSpPr>
              <p:nvPr/>
            </p:nvSpPr>
            <p:spPr bwMode="auto">
              <a:xfrm>
                <a:off x="26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3" name="Rectangle 259"/>
              <p:cNvSpPr>
                <a:spLocks noChangeAspect="1" noChangeArrowheads="1"/>
              </p:cNvSpPr>
              <p:nvPr/>
            </p:nvSpPr>
            <p:spPr bwMode="auto">
              <a:xfrm>
                <a:off x="28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4" name="Rectangle 260"/>
              <p:cNvSpPr>
                <a:spLocks noChangeAspect="1" noChangeArrowheads="1"/>
              </p:cNvSpPr>
              <p:nvPr/>
            </p:nvSpPr>
            <p:spPr bwMode="auto">
              <a:xfrm>
                <a:off x="30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5" name="Rectangle 261"/>
              <p:cNvSpPr>
                <a:spLocks noChangeAspect="1" noChangeArrowheads="1"/>
              </p:cNvSpPr>
              <p:nvPr/>
            </p:nvSpPr>
            <p:spPr bwMode="auto">
              <a:xfrm>
                <a:off x="32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6" name="Rectangle 262"/>
              <p:cNvSpPr>
                <a:spLocks noChangeAspect="1" noChangeArrowheads="1"/>
              </p:cNvSpPr>
              <p:nvPr/>
            </p:nvSpPr>
            <p:spPr bwMode="auto">
              <a:xfrm>
                <a:off x="34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7" name="Rectangle 263"/>
              <p:cNvSpPr>
                <a:spLocks noChangeAspect="1" noChangeArrowheads="1"/>
              </p:cNvSpPr>
              <p:nvPr/>
            </p:nvSpPr>
            <p:spPr bwMode="auto">
              <a:xfrm>
                <a:off x="36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8168" name="Rectangle 264"/>
              <p:cNvSpPr>
                <a:spLocks noChangeAspect="1" noChangeArrowheads="1"/>
              </p:cNvSpPr>
              <p:nvPr/>
            </p:nvSpPr>
            <p:spPr bwMode="auto">
              <a:xfrm>
                <a:off x="38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8169" name="Text Box 265"/>
            <p:cNvSpPr txBox="1">
              <a:spLocks noChangeArrowheads="1"/>
            </p:cNvSpPr>
            <p:nvPr/>
          </p:nvSpPr>
          <p:spPr bwMode="auto">
            <a:xfrm>
              <a:off x="2471" y="3732"/>
              <a:ext cx="110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bad labeling</a:t>
              </a:r>
            </a:p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(constraint 1)</a:t>
              </a:r>
              <a:endParaRPr lang="en-US" sz="2000" i="1">
                <a:solidFill>
                  <a:srgbClr val="339933"/>
                </a:solidFill>
              </a:endParaRPr>
            </a:p>
          </p:txBody>
        </p:sp>
      </p:grpSp>
      <p:grpSp>
        <p:nvGrpSpPr>
          <p:cNvPr id="1148170" name="Group 266"/>
          <p:cNvGrpSpPr>
            <a:grpSpLocks/>
          </p:cNvGrpSpPr>
          <p:nvPr/>
        </p:nvGrpSpPr>
        <p:grpSpPr bwMode="auto">
          <a:xfrm>
            <a:off x="7349510" y="3601064"/>
            <a:ext cx="2417763" cy="2820988"/>
            <a:chOff x="4066" y="2370"/>
            <a:chExt cx="1523" cy="1777"/>
          </a:xfrm>
        </p:grpSpPr>
        <p:sp>
          <p:nvSpPr>
            <p:cNvPr id="1148171" name="Rectangle 267"/>
            <p:cNvSpPr>
              <a:spLocks noChangeAspect="1" noChangeArrowheads="1"/>
            </p:cNvSpPr>
            <p:nvPr/>
          </p:nvSpPr>
          <p:spPr bwMode="auto">
            <a:xfrm>
              <a:off x="4075" y="237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2" name="Rectangle 268"/>
            <p:cNvSpPr>
              <a:spLocks noChangeAspect="1" noChangeArrowheads="1"/>
            </p:cNvSpPr>
            <p:nvPr/>
          </p:nvSpPr>
          <p:spPr bwMode="auto">
            <a:xfrm>
              <a:off x="4274" y="237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3" name="Rectangle 269"/>
            <p:cNvSpPr>
              <a:spLocks noChangeAspect="1" noChangeArrowheads="1"/>
            </p:cNvSpPr>
            <p:nvPr/>
          </p:nvSpPr>
          <p:spPr bwMode="auto">
            <a:xfrm>
              <a:off x="4474" y="237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4" name="Rectangle 270"/>
            <p:cNvSpPr>
              <a:spLocks noChangeAspect="1" noChangeArrowheads="1"/>
            </p:cNvSpPr>
            <p:nvPr/>
          </p:nvSpPr>
          <p:spPr bwMode="auto">
            <a:xfrm>
              <a:off x="4674" y="237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5" name="Rectangle 271"/>
            <p:cNvSpPr>
              <a:spLocks noChangeAspect="1" noChangeArrowheads="1"/>
            </p:cNvSpPr>
            <p:nvPr/>
          </p:nvSpPr>
          <p:spPr bwMode="auto">
            <a:xfrm>
              <a:off x="4874" y="237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6" name="Rectangle 272"/>
            <p:cNvSpPr>
              <a:spLocks noChangeAspect="1" noChangeArrowheads="1"/>
            </p:cNvSpPr>
            <p:nvPr/>
          </p:nvSpPr>
          <p:spPr bwMode="auto">
            <a:xfrm>
              <a:off x="5074" y="237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7" name="Rectangle 273"/>
            <p:cNvSpPr>
              <a:spLocks noChangeAspect="1" noChangeArrowheads="1"/>
            </p:cNvSpPr>
            <p:nvPr/>
          </p:nvSpPr>
          <p:spPr bwMode="auto">
            <a:xfrm>
              <a:off x="5274" y="237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8" name="Rectangle 274"/>
            <p:cNvSpPr>
              <a:spLocks noChangeAspect="1" noChangeArrowheads="1"/>
            </p:cNvSpPr>
            <p:nvPr/>
          </p:nvSpPr>
          <p:spPr bwMode="auto">
            <a:xfrm>
              <a:off x="5474" y="237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79" name="Rectangle 275"/>
            <p:cNvSpPr>
              <a:spLocks noChangeAspect="1" noChangeArrowheads="1"/>
            </p:cNvSpPr>
            <p:nvPr/>
          </p:nvSpPr>
          <p:spPr bwMode="auto">
            <a:xfrm>
              <a:off x="4072" y="253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0" name="Rectangle 276"/>
            <p:cNvSpPr>
              <a:spLocks noChangeAspect="1" noChangeArrowheads="1"/>
            </p:cNvSpPr>
            <p:nvPr/>
          </p:nvSpPr>
          <p:spPr bwMode="auto">
            <a:xfrm>
              <a:off x="4271" y="253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1" name="Rectangle 277"/>
            <p:cNvSpPr>
              <a:spLocks noChangeAspect="1" noChangeArrowheads="1"/>
            </p:cNvSpPr>
            <p:nvPr/>
          </p:nvSpPr>
          <p:spPr bwMode="auto">
            <a:xfrm>
              <a:off x="4471" y="253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2" name="Rectangle 278"/>
            <p:cNvSpPr>
              <a:spLocks noChangeAspect="1" noChangeArrowheads="1"/>
            </p:cNvSpPr>
            <p:nvPr/>
          </p:nvSpPr>
          <p:spPr bwMode="auto">
            <a:xfrm>
              <a:off x="4671" y="253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3" name="Rectangle 279"/>
            <p:cNvSpPr>
              <a:spLocks noChangeAspect="1" noChangeArrowheads="1"/>
            </p:cNvSpPr>
            <p:nvPr/>
          </p:nvSpPr>
          <p:spPr bwMode="auto">
            <a:xfrm>
              <a:off x="4871" y="253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4" name="Rectangle 280"/>
            <p:cNvSpPr>
              <a:spLocks noChangeAspect="1" noChangeArrowheads="1"/>
            </p:cNvSpPr>
            <p:nvPr/>
          </p:nvSpPr>
          <p:spPr bwMode="auto">
            <a:xfrm>
              <a:off x="5071" y="253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5" name="Rectangle 281"/>
            <p:cNvSpPr>
              <a:spLocks noChangeAspect="1" noChangeArrowheads="1"/>
            </p:cNvSpPr>
            <p:nvPr/>
          </p:nvSpPr>
          <p:spPr bwMode="auto">
            <a:xfrm>
              <a:off x="5271" y="253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6" name="Rectangle 282"/>
            <p:cNvSpPr>
              <a:spLocks noChangeAspect="1" noChangeArrowheads="1"/>
            </p:cNvSpPr>
            <p:nvPr/>
          </p:nvSpPr>
          <p:spPr bwMode="auto">
            <a:xfrm>
              <a:off x="5471" y="253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7" name="Rectangle 283"/>
            <p:cNvSpPr>
              <a:spLocks noChangeAspect="1" noChangeArrowheads="1"/>
            </p:cNvSpPr>
            <p:nvPr/>
          </p:nvSpPr>
          <p:spPr bwMode="auto">
            <a:xfrm>
              <a:off x="4069" y="271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8" name="Rectangle 284"/>
            <p:cNvSpPr>
              <a:spLocks noChangeAspect="1" noChangeArrowheads="1"/>
            </p:cNvSpPr>
            <p:nvPr/>
          </p:nvSpPr>
          <p:spPr bwMode="auto">
            <a:xfrm>
              <a:off x="4268" y="271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89" name="Rectangle 285"/>
            <p:cNvSpPr>
              <a:spLocks noChangeAspect="1" noChangeArrowheads="1"/>
            </p:cNvSpPr>
            <p:nvPr/>
          </p:nvSpPr>
          <p:spPr bwMode="auto">
            <a:xfrm>
              <a:off x="4468" y="271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0" name="Rectangle 286"/>
            <p:cNvSpPr>
              <a:spLocks noChangeAspect="1" noChangeArrowheads="1"/>
            </p:cNvSpPr>
            <p:nvPr/>
          </p:nvSpPr>
          <p:spPr bwMode="auto">
            <a:xfrm>
              <a:off x="4668" y="271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1" name="Rectangle 287"/>
            <p:cNvSpPr>
              <a:spLocks noChangeAspect="1" noChangeArrowheads="1"/>
            </p:cNvSpPr>
            <p:nvPr/>
          </p:nvSpPr>
          <p:spPr bwMode="auto">
            <a:xfrm>
              <a:off x="4868" y="271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2" name="Rectangle 288"/>
            <p:cNvSpPr>
              <a:spLocks noChangeAspect="1" noChangeArrowheads="1"/>
            </p:cNvSpPr>
            <p:nvPr/>
          </p:nvSpPr>
          <p:spPr bwMode="auto">
            <a:xfrm>
              <a:off x="5068" y="271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3" name="Rectangle 289"/>
            <p:cNvSpPr>
              <a:spLocks noChangeAspect="1" noChangeArrowheads="1"/>
            </p:cNvSpPr>
            <p:nvPr/>
          </p:nvSpPr>
          <p:spPr bwMode="auto">
            <a:xfrm>
              <a:off x="5268" y="271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4" name="Rectangle 290"/>
            <p:cNvSpPr>
              <a:spLocks noChangeAspect="1" noChangeArrowheads="1"/>
            </p:cNvSpPr>
            <p:nvPr/>
          </p:nvSpPr>
          <p:spPr bwMode="auto">
            <a:xfrm>
              <a:off x="5468" y="271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5" name="Rectangle 291"/>
            <p:cNvSpPr>
              <a:spLocks noChangeAspect="1" noChangeArrowheads="1"/>
            </p:cNvSpPr>
            <p:nvPr/>
          </p:nvSpPr>
          <p:spPr bwMode="auto">
            <a:xfrm>
              <a:off x="4066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6" name="Rectangle 292"/>
            <p:cNvSpPr>
              <a:spLocks noChangeAspect="1" noChangeArrowheads="1"/>
            </p:cNvSpPr>
            <p:nvPr/>
          </p:nvSpPr>
          <p:spPr bwMode="auto">
            <a:xfrm>
              <a:off x="42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7" name="Rectangle 293"/>
            <p:cNvSpPr>
              <a:spLocks noChangeAspect="1" noChangeArrowheads="1"/>
            </p:cNvSpPr>
            <p:nvPr/>
          </p:nvSpPr>
          <p:spPr bwMode="auto">
            <a:xfrm>
              <a:off x="44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8" name="Rectangle 294"/>
            <p:cNvSpPr>
              <a:spLocks noChangeAspect="1" noChangeArrowheads="1"/>
            </p:cNvSpPr>
            <p:nvPr/>
          </p:nvSpPr>
          <p:spPr bwMode="auto">
            <a:xfrm>
              <a:off x="46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199" name="Rectangle 295"/>
            <p:cNvSpPr>
              <a:spLocks noChangeAspect="1" noChangeArrowheads="1"/>
            </p:cNvSpPr>
            <p:nvPr/>
          </p:nvSpPr>
          <p:spPr bwMode="auto">
            <a:xfrm>
              <a:off x="48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0" name="Rectangle 296"/>
            <p:cNvSpPr>
              <a:spLocks noChangeAspect="1" noChangeArrowheads="1"/>
            </p:cNvSpPr>
            <p:nvPr/>
          </p:nvSpPr>
          <p:spPr bwMode="auto">
            <a:xfrm>
              <a:off x="5065" y="288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1" name="Rectangle 297"/>
            <p:cNvSpPr>
              <a:spLocks noChangeAspect="1" noChangeArrowheads="1"/>
            </p:cNvSpPr>
            <p:nvPr/>
          </p:nvSpPr>
          <p:spPr bwMode="auto">
            <a:xfrm>
              <a:off x="52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2" name="Rectangle 298"/>
            <p:cNvSpPr>
              <a:spLocks noChangeAspect="1" noChangeArrowheads="1"/>
            </p:cNvSpPr>
            <p:nvPr/>
          </p:nvSpPr>
          <p:spPr bwMode="auto">
            <a:xfrm>
              <a:off x="5465" y="288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3" name="Rectangle 299"/>
            <p:cNvSpPr>
              <a:spLocks noChangeAspect="1" noChangeArrowheads="1"/>
            </p:cNvSpPr>
            <p:nvPr/>
          </p:nvSpPr>
          <p:spPr bwMode="auto">
            <a:xfrm>
              <a:off x="4075" y="304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4" name="Rectangle 300"/>
            <p:cNvSpPr>
              <a:spLocks noChangeAspect="1" noChangeArrowheads="1"/>
            </p:cNvSpPr>
            <p:nvPr/>
          </p:nvSpPr>
          <p:spPr bwMode="auto">
            <a:xfrm>
              <a:off x="42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5" name="Rectangle 301"/>
            <p:cNvSpPr>
              <a:spLocks noChangeAspect="1" noChangeArrowheads="1"/>
            </p:cNvSpPr>
            <p:nvPr/>
          </p:nvSpPr>
          <p:spPr bwMode="auto">
            <a:xfrm>
              <a:off x="44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6" name="Rectangle 302"/>
            <p:cNvSpPr>
              <a:spLocks noChangeAspect="1" noChangeArrowheads="1"/>
            </p:cNvSpPr>
            <p:nvPr/>
          </p:nvSpPr>
          <p:spPr bwMode="auto">
            <a:xfrm>
              <a:off x="46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7" name="Rectangle 303"/>
            <p:cNvSpPr>
              <a:spLocks noChangeAspect="1" noChangeArrowheads="1"/>
            </p:cNvSpPr>
            <p:nvPr/>
          </p:nvSpPr>
          <p:spPr bwMode="auto">
            <a:xfrm>
              <a:off x="48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8" name="Rectangle 304"/>
            <p:cNvSpPr>
              <a:spLocks noChangeAspect="1" noChangeArrowheads="1"/>
            </p:cNvSpPr>
            <p:nvPr/>
          </p:nvSpPr>
          <p:spPr bwMode="auto">
            <a:xfrm>
              <a:off x="50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09" name="Rectangle 305"/>
            <p:cNvSpPr>
              <a:spLocks noChangeAspect="1" noChangeArrowheads="1"/>
            </p:cNvSpPr>
            <p:nvPr/>
          </p:nvSpPr>
          <p:spPr bwMode="auto">
            <a:xfrm>
              <a:off x="52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0" name="Rectangle 306"/>
            <p:cNvSpPr>
              <a:spLocks noChangeAspect="1" noChangeArrowheads="1"/>
            </p:cNvSpPr>
            <p:nvPr/>
          </p:nvSpPr>
          <p:spPr bwMode="auto">
            <a:xfrm>
              <a:off x="5474" y="304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1" name="Rectangle 307"/>
            <p:cNvSpPr>
              <a:spLocks noChangeAspect="1" noChangeArrowheads="1"/>
            </p:cNvSpPr>
            <p:nvPr/>
          </p:nvSpPr>
          <p:spPr bwMode="auto">
            <a:xfrm>
              <a:off x="4072" y="321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2" name="Rectangle 308"/>
            <p:cNvSpPr>
              <a:spLocks noChangeAspect="1" noChangeArrowheads="1"/>
            </p:cNvSpPr>
            <p:nvPr/>
          </p:nvSpPr>
          <p:spPr bwMode="auto">
            <a:xfrm>
              <a:off x="4271" y="321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3" name="Rectangle 309"/>
            <p:cNvSpPr>
              <a:spLocks noChangeAspect="1" noChangeArrowheads="1"/>
            </p:cNvSpPr>
            <p:nvPr/>
          </p:nvSpPr>
          <p:spPr bwMode="auto">
            <a:xfrm>
              <a:off x="4471" y="321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4" name="Rectangle 310"/>
            <p:cNvSpPr>
              <a:spLocks noChangeAspect="1" noChangeArrowheads="1"/>
            </p:cNvSpPr>
            <p:nvPr/>
          </p:nvSpPr>
          <p:spPr bwMode="auto">
            <a:xfrm>
              <a:off x="4671" y="321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5" name="Rectangle 311"/>
            <p:cNvSpPr>
              <a:spLocks noChangeAspect="1" noChangeArrowheads="1"/>
            </p:cNvSpPr>
            <p:nvPr/>
          </p:nvSpPr>
          <p:spPr bwMode="auto">
            <a:xfrm>
              <a:off x="4871" y="321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6" name="Rectangle 312"/>
            <p:cNvSpPr>
              <a:spLocks noChangeAspect="1" noChangeArrowheads="1"/>
            </p:cNvSpPr>
            <p:nvPr/>
          </p:nvSpPr>
          <p:spPr bwMode="auto">
            <a:xfrm>
              <a:off x="5071" y="321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7" name="Rectangle 313"/>
            <p:cNvSpPr>
              <a:spLocks noChangeAspect="1" noChangeArrowheads="1"/>
            </p:cNvSpPr>
            <p:nvPr/>
          </p:nvSpPr>
          <p:spPr bwMode="auto">
            <a:xfrm>
              <a:off x="5271" y="3210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8" name="Rectangle 314"/>
            <p:cNvSpPr>
              <a:spLocks noChangeAspect="1" noChangeArrowheads="1"/>
            </p:cNvSpPr>
            <p:nvPr/>
          </p:nvSpPr>
          <p:spPr bwMode="auto">
            <a:xfrm>
              <a:off x="5471" y="3210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19" name="Rectangle 315"/>
            <p:cNvSpPr>
              <a:spLocks noChangeAspect="1" noChangeArrowheads="1"/>
            </p:cNvSpPr>
            <p:nvPr/>
          </p:nvSpPr>
          <p:spPr bwMode="auto">
            <a:xfrm>
              <a:off x="4069" y="338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0" name="Rectangle 316"/>
            <p:cNvSpPr>
              <a:spLocks noChangeAspect="1" noChangeArrowheads="1"/>
            </p:cNvSpPr>
            <p:nvPr/>
          </p:nvSpPr>
          <p:spPr bwMode="auto">
            <a:xfrm>
              <a:off x="4268" y="338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1" name="Rectangle 317"/>
            <p:cNvSpPr>
              <a:spLocks noChangeAspect="1" noChangeArrowheads="1"/>
            </p:cNvSpPr>
            <p:nvPr/>
          </p:nvSpPr>
          <p:spPr bwMode="auto">
            <a:xfrm>
              <a:off x="4468" y="338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2" name="Rectangle 318"/>
            <p:cNvSpPr>
              <a:spLocks noChangeAspect="1" noChangeArrowheads="1"/>
            </p:cNvSpPr>
            <p:nvPr/>
          </p:nvSpPr>
          <p:spPr bwMode="auto">
            <a:xfrm>
              <a:off x="4668" y="338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3" name="Rectangle 319"/>
            <p:cNvSpPr>
              <a:spLocks noChangeAspect="1" noChangeArrowheads="1"/>
            </p:cNvSpPr>
            <p:nvPr/>
          </p:nvSpPr>
          <p:spPr bwMode="auto">
            <a:xfrm>
              <a:off x="4868" y="338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4" name="Rectangle 320"/>
            <p:cNvSpPr>
              <a:spLocks noChangeAspect="1" noChangeArrowheads="1"/>
            </p:cNvSpPr>
            <p:nvPr/>
          </p:nvSpPr>
          <p:spPr bwMode="auto">
            <a:xfrm>
              <a:off x="5068" y="338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5" name="Rectangle 321"/>
            <p:cNvSpPr>
              <a:spLocks noChangeAspect="1" noChangeArrowheads="1"/>
            </p:cNvSpPr>
            <p:nvPr/>
          </p:nvSpPr>
          <p:spPr bwMode="auto">
            <a:xfrm>
              <a:off x="5268" y="338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6" name="Rectangle 322"/>
            <p:cNvSpPr>
              <a:spLocks noChangeAspect="1" noChangeArrowheads="1"/>
            </p:cNvSpPr>
            <p:nvPr/>
          </p:nvSpPr>
          <p:spPr bwMode="auto">
            <a:xfrm>
              <a:off x="5468" y="338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7" name="Rectangle 323"/>
            <p:cNvSpPr>
              <a:spLocks noChangeAspect="1" noChangeArrowheads="1"/>
            </p:cNvSpPr>
            <p:nvPr/>
          </p:nvSpPr>
          <p:spPr bwMode="auto">
            <a:xfrm>
              <a:off x="4066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8" name="Rectangle 324"/>
            <p:cNvSpPr>
              <a:spLocks noChangeAspect="1" noChangeArrowheads="1"/>
            </p:cNvSpPr>
            <p:nvPr/>
          </p:nvSpPr>
          <p:spPr bwMode="auto">
            <a:xfrm>
              <a:off x="4265" y="355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29" name="Rectangle 325"/>
            <p:cNvSpPr>
              <a:spLocks noChangeAspect="1" noChangeArrowheads="1"/>
            </p:cNvSpPr>
            <p:nvPr/>
          </p:nvSpPr>
          <p:spPr bwMode="auto">
            <a:xfrm>
              <a:off x="4465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0" name="Rectangle 326"/>
            <p:cNvSpPr>
              <a:spLocks noChangeAspect="1" noChangeArrowheads="1"/>
            </p:cNvSpPr>
            <p:nvPr/>
          </p:nvSpPr>
          <p:spPr bwMode="auto">
            <a:xfrm>
              <a:off x="4665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1" name="Rectangle 327"/>
            <p:cNvSpPr>
              <a:spLocks noChangeAspect="1" noChangeArrowheads="1"/>
            </p:cNvSpPr>
            <p:nvPr/>
          </p:nvSpPr>
          <p:spPr bwMode="auto">
            <a:xfrm>
              <a:off x="4865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2" name="Rectangle 328"/>
            <p:cNvSpPr>
              <a:spLocks noChangeAspect="1" noChangeArrowheads="1"/>
            </p:cNvSpPr>
            <p:nvPr/>
          </p:nvSpPr>
          <p:spPr bwMode="auto">
            <a:xfrm>
              <a:off x="5065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3" name="Rectangle 329"/>
            <p:cNvSpPr>
              <a:spLocks noChangeAspect="1" noChangeArrowheads="1"/>
            </p:cNvSpPr>
            <p:nvPr/>
          </p:nvSpPr>
          <p:spPr bwMode="auto">
            <a:xfrm>
              <a:off x="5265" y="355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4" name="Rectangle 330"/>
            <p:cNvSpPr>
              <a:spLocks noChangeAspect="1" noChangeArrowheads="1"/>
            </p:cNvSpPr>
            <p:nvPr/>
          </p:nvSpPr>
          <p:spPr bwMode="auto">
            <a:xfrm>
              <a:off x="5465" y="355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8235" name="Text Box 331"/>
            <p:cNvSpPr txBox="1">
              <a:spLocks noChangeArrowheads="1"/>
            </p:cNvSpPr>
            <p:nvPr/>
          </p:nvSpPr>
          <p:spPr bwMode="auto">
            <a:xfrm>
              <a:off x="4276" y="3743"/>
              <a:ext cx="110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bad labeling</a:t>
              </a:r>
            </a:p>
            <a:p>
              <a:pPr eaLnBrk="1" hangingPunct="1">
                <a:lnSpc>
                  <a:spcPct val="90000"/>
                </a:lnSpc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(constraint 2)</a:t>
              </a:r>
              <a:endParaRPr lang="en-US" sz="2000" i="1">
                <a:solidFill>
                  <a:srgbClr val="3399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530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907" grpId="0" build="p" bldLvl="5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Data Constraints 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find a good labeling?</a:t>
            </a:r>
          </a:p>
          <a:p>
            <a:pPr lvl="1"/>
            <a:r>
              <a:rPr lang="en-US" dirty="0"/>
              <a:t>i.e., satisfying our constraints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49956" name="Group 4"/>
          <p:cNvGrpSpPr>
            <a:grpSpLocks/>
          </p:cNvGrpSpPr>
          <p:nvPr/>
        </p:nvGrpSpPr>
        <p:grpSpPr bwMode="auto">
          <a:xfrm>
            <a:off x="8199745" y="1806679"/>
            <a:ext cx="1947862" cy="1755775"/>
            <a:chOff x="2266" y="1461"/>
            <a:chExt cx="1227" cy="1106"/>
          </a:xfrm>
        </p:grpSpPr>
        <p:sp>
          <p:nvSpPr>
            <p:cNvPr id="1149957" name="Rectangle 5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58" name="Rectangle 6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59" name="Rectangle 7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0" name="Rectangle 8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1" name="Rectangle 9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2" name="Rectangle 10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3" name="Rectangle 11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4" name="Rectangle 12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5" name="Rectangle 13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6" name="Rectangle 14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7" name="Rectangle 15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8" name="Rectangle 16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69" name="Rectangle 17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0" name="Rectangle 18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1" name="Rectangle 19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2" name="Rectangle 20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3" name="Rectangle 21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4" name="Rectangle 22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5" name="Rectangle 23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6" name="Rectangle 24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7" name="Rectangle 25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8" name="Rectangle 26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79" name="Rectangle 27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0" name="Rectangle 28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1" name="Rectangle 29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2" name="Rectangle 30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3" name="Rectangle 31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4" name="Rectangle 32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5" name="Rectangle 33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6" name="Rectangle 34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7" name="Rectangle 35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8" name="Rectangle 36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89" name="Rectangle 37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0" name="Rectangle 38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1" name="Rectangle 39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2" name="Rectangle 40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3" name="Rectangle 41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4" name="Rectangle 42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5" name="Rectangle 43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6" name="Rectangle 44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7" name="Rectangle 45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8" name="Rectangle 46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9999" name="Rectangle 47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0" name="Rectangle 48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1" name="Rectangle 49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2" name="Rectangle 50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3" name="Rectangle 51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4" name="Rectangle 52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5" name="Rectangle 53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6" name="Rectangle 54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7" name="Rectangle 55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8" name="Rectangle 56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09" name="Rectangle 57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0" name="Rectangle 58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1" name="Rectangle 59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2" name="Rectangle 60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3" name="Rectangle 61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4" name="Rectangle 62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5" name="Rectangle 63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6" name="Rectangle 64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7" name="Rectangle 65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8" name="Rectangle 66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19" name="Rectangle 67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0" name="Rectangle 68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1" name="Rectangle 69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2" name="Rectangle 70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3" name="Rectangle 71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4" name="Rectangle 72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5" name="Rectangle 73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6" name="Rectangle 74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7" name="Rectangle 75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8" name="Rectangle 76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29" name="Rectangle 77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0" name="Rectangle 78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1" name="Rectangle 79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2" name="Rectangle 80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3" name="Rectangle 81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4" name="Rectangle 82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5" name="Rectangle 83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6" name="Rectangle 84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7" name="Rectangle 85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8" name="Rectangle 86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39" name="Rectangle 87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0" name="Rectangle 88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1" name="Rectangle 89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2" name="Rectangle 90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3" name="Rectangle 91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4" name="Rectangle 92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5" name="Rectangle 93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6" name="Rectangle 94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7" name="Rectangle 95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8" name="Rectangle 96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49" name="Rectangle 97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0" name="Rectangle 98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1" name="Rectangle 99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2" name="Rectangle 100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3" name="Rectangle 101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4" name="Rectangle 102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5" name="Rectangle 103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6" name="Rectangle 104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7" name="Rectangle 105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8" name="Rectangle 106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59" name="Rectangle 107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0" name="Rectangle 108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1" name="Rectangle 109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2" name="Rectangle 110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3" name="Rectangle 111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4" name="Rectangle 112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5" name="Rectangle 113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6" name="Rectangle 114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7" name="Rectangle 115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8" name="Rectangle 116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69" name="Rectangle 117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0" name="Rectangle 118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1" name="Rectangle 119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2" name="Rectangle 120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3" name="Rectangle 121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4" name="Rectangle 122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5" name="Rectangle 123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6" name="Rectangle 124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7" name="Rectangle 125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8" name="Rectangle 126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79" name="Rectangle 127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80" name="Rectangle 128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81" name="Rectangle 129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0082" name="Rectangle 130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0083" name="Text Box 131"/>
          <p:cNvSpPr txBox="1">
            <a:spLocks noChangeArrowheads="1"/>
          </p:cNvSpPr>
          <p:nvPr/>
        </p:nvSpPr>
        <p:spPr bwMode="auto">
          <a:xfrm>
            <a:off x="8134658" y="3494192"/>
            <a:ext cx="2011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>
                <a:solidFill>
                  <a:srgbClr val="339933"/>
                </a:solidFill>
                <a:latin typeface="Tahoma" pitchFamily="34" charset="0"/>
              </a:rPr>
              <a:t>original image</a:t>
            </a:r>
          </a:p>
        </p:txBody>
      </p:sp>
      <p:grpSp>
        <p:nvGrpSpPr>
          <p:cNvPr id="1150084" name="Group 132"/>
          <p:cNvGrpSpPr>
            <a:grpSpLocks/>
          </p:cNvGrpSpPr>
          <p:nvPr/>
        </p:nvGrpSpPr>
        <p:grpSpPr bwMode="auto">
          <a:xfrm>
            <a:off x="7893358" y="4038704"/>
            <a:ext cx="2479675" cy="2574925"/>
            <a:chOff x="4198" y="2314"/>
            <a:chExt cx="1562" cy="1622"/>
          </a:xfrm>
        </p:grpSpPr>
        <p:grpSp>
          <p:nvGrpSpPr>
            <p:cNvPr id="1150085" name="Group 133"/>
            <p:cNvGrpSpPr>
              <a:grpSpLocks/>
            </p:cNvGrpSpPr>
            <p:nvPr/>
          </p:nvGrpSpPr>
          <p:grpSpPr bwMode="auto">
            <a:xfrm>
              <a:off x="4219" y="2318"/>
              <a:ext cx="1523" cy="1297"/>
              <a:chOff x="1565" y="2643"/>
              <a:chExt cx="1523" cy="1297"/>
            </a:xfrm>
          </p:grpSpPr>
          <p:grpSp>
            <p:nvGrpSpPr>
              <p:cNvPr id="1150086" name="Group 134"/>
              <p:cNvGrpSpPr>
                <a:grpSpLocks/>
              </p:cNvGrpSpPr>
              <p:nvPr/>
            </p:nvGrpSpPr>
            <p:grpSpPr bwMode="auto">
              <a:xfrm>
                <a:off x="1574" y="2643"/>
                <a:ext cx="1514" cy="115"/>
                <a:chOff x="1565" y="2643"/>
                <a:chExt cx="1514" cy="115"/>
              </a:xfrm>
            </p:grpSpPr>
            <p:sp>
              <p:nvSpPr>
                <p:cNvPr id="1150087" name="Rectangle 135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88" name="Rectangle 136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89" name="Rectangle 137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0" name="Rectangle 138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1" name="Rectangle 139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2" name="Rectangle 140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3" name="Rectangle 141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4" name="Rectangle 142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095" name="Group 143"/>
              <p:cNvGrpSpPr>
                <a:grpSpLocks/>
              </p:cNvGrpSpPr>
              <p:nvPr/>
            </p:nvGrpSpPr>
            <p:grpSpPr bwMode="auto">
              <a:xfrm>
                <a:off x="1571" y="2811"/>
                <a:ext cx="1514" cy="115"/>
                <a:chOff x="1574" y="2652"/>
                <a:chExt cx="1514" cy="115"/>
              </a:xfrm>
            </p:grpSpPr>
            <p:sp>
              <p:nvSpPr>
                <p:cNvPr id="1150096" name="Rectangle 144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7" name="Rectangle 145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8" name="Rectangle 146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099" name="Rectangle 147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0" name="Rectangle 148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1" name="Rectangle 149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2" name="Rectangle 150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3" name="Rectangle 151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04" name="Group 152"/>
              <p:cNvGrpSpPr>
                <a:grpSpLocks/>
              </p:cNvGrpSpPr>
              <p:nvPr/>
            </p:nvGrpSpPr>
            <p:grpSpPr bwMode="auto">
              <a:xfrm>
                <a:off x="1568" y="2985"/>
                <a:ext cx="1514" cy="115"/>
                <a:chOff x="1565" y="2643"/>
                <a:chExt cx="1514" cy="115"/>
              </a:xfrm>
            </p:grpSpPr>
            <p:sp>
              <p:nvSpPr>
                <p:cNvPr id="1150105" name="Rectangle 153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6" name="Rectangle 154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7" name="Rectangle 155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8" name="Rectangle 156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09" name="Rectangle 157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0" name="Rectangle 158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1" name="Rectangle 159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2" name="Rectangle 160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13" name="Group 161"/>
              <p:cNvGrpSpPr>
                <a:grpSpLocks/>
              </p:cNvGrpSpPr>
              <p:nvPr/>
            </p:nvGrpSpPr>
            <p:grpSpPr bwMode="auto">
              <a:xfrm>
                <a:off x="1565" y="3153"/>
                <a:ext cx="1514" cy="115"/>
                <a:chOff x="1574" y="2652"/>
                <a:chExt cx="1514" cy="115"/>
              </a:xfrm>
            </p:grpSpPr>
            <p:sp>
              <p:nvSpPr>
                <p:cNvPr id="1150114" name="Rectangle 162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5" name="Rectangle 163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6" name="Rectangle 164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7" name="Rectangle 165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8" name="Rectangle 166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19" name="Rectangle 167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0" name="Rectangle 168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1" name="Rectangle 169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22" name="Group 170"/>
              <p:cNvGrpSpPr>
                <a:grpSpLocks/>
              </p:cNvGrpSpPr>
              <p:nvPr/>
            </p:nvGrpSpPr>
            <p:grpSpPr bwMode="auto">
              <a:xfrm>
                <a:off x="1574" y="3315"/>
                <a:ext cx="1514" cy="115"/>
                <a:chOff x="1565" y="2643"/>
                <a:chExt cx="1514" cy="115"/>
              </a:xfrm>
            </p:grpSpPr>
            <p:sp>
              <p:nvSpPr>
                <p:cNvPr id="1150123" name="Rectangle 171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4" name="Rectangle 172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5" name="Rectangle 173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6" name="Rectangle 174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7" name="Rectangle 175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8" name="Rectangle 176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29" name="Rectangle 177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0" name="Rectangle 178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31" name="Group 179"/>
              <p:cNvGrpSpPr>
                <a:grpSpLocks/>
              </p:cNvGrpSpPr>
              <p:nvPr/>
            </p:nvGrpSpPr>
            <p:grpSpPr bwMode="auto">
              <a:xfrm>
                <a:off x="1571" y="3483"/>
                <a:ext cx="1514" cy="115"/>
                <a:chOff x="1574" y="2652"/>
                <a:chExt cx="1514" cy="115"/>
              </a:xfrm>
            </p:grpSpPr>
            <p:sp>
              <p:nvSpPr>
                <p:cNvPr id="1150132" name="Rectangle 180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3" name="Rectangle 181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4" name="Rectangle 182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5" name="Rectangle 183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6" name="Rectangle 184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7" name="Rectangle 185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8" name="Rectangle 186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39" name="Rectangle 187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40" name="Group 188"/>
              <p:cNvGrpSpPr>
                <a:grpSpLocks/>
              </p:cNvGrpSpPr>
              <p:nvPr/>
            </p:nvGrpSpPr>
            <p:grpSpPr bwMode="auto">
              <a:xfrm>
                <a:off x="1568" y="3657"/>
                <a:ext cx="1514" cy="115"/>
                <a:chOff x="1565" y="2643"/>
                <a:chExt cx="1514" cy="115"/>
              </a:xfrm>
            </p:grpSpPr>
            <p:sp>
              <p:nvSpPr>
                <p:cNvPr id="1150141" name="Rectangle 189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2" name="Rectangle 190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3" name="Rectangle 191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4" name="Rectangle 192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5" name="Rectangle 193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6" name="Rectangle 194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7" name="Rectangle 195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48" name="Rectangle 196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0149" name="Group 197"/>
              <p:cNvGrpSpPr>
                <a:grpSpLocks/>
              </p:cNvGrpSpPr>
              <p:nvPr/>
            </p:nvGrpSpPr>
            <p:grpSpPr bwMode="auto">
              <a:xfrm>
                <a:off x="1565" y="3825"/>
                <a:ext cx="1514" cy="115"/>
                <a:chOff x="1574" y="2652"/>
                <a:chExt cx="1514" cy="115"/>
              </a:xfrm>
            </p:grpSpPr>
            <p:sp>
              <p:nvSpPr>
                <p:cNvPr id="1150150" name="Rectangle 198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1" name="Rectangle 199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2" name="Rectangle 200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3" name="Rectangle 201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4" name="Rectangle 202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5" name="Rectangle 203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6" name="Rectangle 204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0157" name="Rectangle 205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50158" name="Group 206"/>
            <p:cNvGrpSpPr>
              <a:grpSpLocks/>
            </p:cNvGrpSpPr>
            <p:nvPr/>
          </p:nvGrpSpPr>
          <p:grpSpPr bwMode="auto">
            <a:xfrm>
              <a:off x="4219" y="2314"/>
              <a:ext cx="1523" cy="1297"/>
              <a:chOff x="-596" y="2634"/>
              <a:chExt cx="1523" cy="1297"/>
            </a:xfrm>
          </p:grpSpPr>
          <p:sp>
            <p:nvSpPr>
              <p:cNvPr id="1150159" name="Rectangle 207"/>
              <p:cNvSpPr>
                <a:spLocks noChangeAspect="1" noChangeArrowheads="1"/>
              </p:cNvSpPr>
              <p:nvPr/>
            </p:nvSpPr>
            <p:spPr bwMode="auto">
              <a:xfrm>
                <a:off x="-587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0" name="Rectangle 208"/>
              <p:cNvSpPr>
                <a:spLocks noChangeAspect="1" noChangeArrowheads="1"/>
              </p:cNvSpPr>
              <p:nvPr/>
            </p:nvSpPr>
            <p:spPr bwMode="auto">
              <a:xfrm>
                <a:off x="-3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1" name="Rectangle 209"/>
              <p:cNvSpPr>
                <a:spLocks noChangeAspect="1" noChangeArrowheads="1"/>
              </p:cNvSpPr>
              <p:nvPr/>
            </p:nvSpPr>
            <p:spPr bwMode="auto">
              <a:xfrm>
                <a:off x="-1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2" name="Rectangle 210"/>
              <p:cNvSpPr>
                <a:spLocks noChangeAspect="1" noChangeArrowheads="1"/>
              </p:cNvSpPr>
              <p:nvPr/>
            </p:nvSpPr>
            <p:spPr bwMode="auto">
              <a:xfrm>
                <a:off x="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3" name="Rectangle 211"/>
              <p:cNvSpPr>
                <a:spLocks noChangeAspect="1" noChangeArrowheads="1"/>
              </p:cNvSpPr>
              <p:nvPr/>
            </p:nvSpPr>
            <p:spPr bwMode="auto">
              <a:xfrm>
                <a:off x="2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4" name="Rectangle 212"/>
              <p:cNvSpPr>
                <a:spLocks noChangeAspect="1" noChangeArrowheads="1"/>
              </p:cNvSpPr>
              <p:nvPr/>
            </p:nvSpPr>
            <p:spPr bwMode="auto">
              <a:xfrm>
                <a:off x="4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5" name="Rectangle 213"/>
              <p:cNvSpPr>
                <a:spLocks noChangeAspect="1" noChangeArrowheads="1"/>
              </p:cNvSpPr>
              <p:nvPr/>
            </p:nvSpPr>
            <p:spPr bwMode="auto">
              <a:xfrm>
                <a:off x="6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6" name="Rectangle 214"/>
              <p:cNvSpPr>
                <a:spLocks noChangeAspect="1" noChangeArrowheads="1"/>
              </p:cNvSpPr>
              <p:nvPr/>
            </p:nvSpPr>
            <p:spPr bwMode="auto">
              <a:xfrm>
                <a:off x="8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7" name="Rectangle 215"/>
              <p:cNvSpPr>
                <a:spLocks noChangeAspect="1" noChangeArrowheads="1"/>
              </p:cNvSpPr>
              <p:nvPr/>
            </p:nvSpPr>
            <p:spPr bwMode="auto">
              <a:xfrm>
                <a:off x="-590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8" name="Rectangle 216"/>
              <p:cNvSpPr>
                <a:spLocks noChangeAspect="1" noChangeArrowheads="1"/>
              </p:cNvSpPr>
              <p:nvPr/>
            </p:nvSpPr>
            <p:spPr bwMode="auto">
              <a:xfrm>
                <a:off x="-3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69" name="Rectangle 217"/>
              <p:cNvSpPr>
                <a:spLocks noChangeAspect="1" noChangeArrowheads="1"/>
              </p:cNvSpPr>
              <p:nvPr/>
            </p:nvSpPr>
            <p:spPr bwMode="auto">
              <a:xfrm>
                <a:off x="-1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0" name="Rectangle 218"/>
              <p:cNvSpPr>
                <a:spLocks noChangeAspect="1" noChangeArrowheads="1"/>
              </p:cNvSpPr>
              <p:nvPr/>
            </p:nvSpPr>
            <p:spPr bwMode="auto">
              <a:xfrm>
                <a:off x="9" y="2802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1" name="Rectangle 219"/>
              <p:cNvSpPr>
                <a:spLocks noChangeAspect="1" noChangeArrowheads="1"/>
              </p:cNvSpPr>
              <p:nvPr/>
            </p:nvSpPr>
            <p:spPr bwMode="auto">
              <a:xfrm>
                <a:off x="2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2" name="Rectangle 220"/>
              <p:cNvSpPr>
                <a:spLocks noChangeAspect="1" noChangeArrowheads="1"/>
              </p:cNvSpPr>
              <p:nvPr/>
            </p:nvSpPr>
            <p:spPr bwMode="auto">
              <a:xfrm>
                <a:off x="4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3" name="Rectangle 221"/>
              <p:cNvSpPr>
                <a:spLocks noChangeAspect="1" noChangeArrowheads="1"/>
              </p:cNvSpPr>
              <p:nvPr/>
            </p:nvSpPr>
            <p:spPr bwMode="auto">
              <a:xfrm>
                <a:off x="6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4" name="Rectangle 222"/>
              <p:cNvSpPr>
                <a:spLocks noChangeAspect="1" noChangeArrowheads="1"/>
              </p:cNvSpPr>
              <p:nvPr/>
            </p:nvSpPr>
            <p:spPr bwMode="auto">
              <a:xfrm>
                <a:off x="8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5" name="Rectangle 223"/>
              <p:cNvSpPr>
                <a:spLocks noChangeAspect="1" noChangeArrowheads="1"/>
              </p:cNvSpPr>
              <p:nvPr/>
            </p:nvSpPr>
            <p:spPr bwMode="auto">
              <a:xfrm>
                <a:off x="-593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6" name="Rectangle 224"/>
              <p:cNvSpPr>
                <a:spLocks noChangeAspect="1" noChangeArrowheads="1"/>
              </p:cNvSpPr>
              <p:nvPr/>
            </p:nvSpPr>
            <p:spPr bwMode="auto">
              <a:xfrm>
                <a:off x="-394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7" name="Rectangle 225"/>
              <p:cNvSpPr>
                <a:spLocks noChangeAspect="1" noChangeArrowheads="1"/>
              </p:cNvSpPr>
              <p:nvPr/>
            </p:nvSpPr>
            <p:spPr bwMode="auto">
              <a:xfrm>
                <a:off x="-194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8" name="Rectangle 226"/>
              <p:cNvSpPr>
                <a:spLocks noChangeAspect="1" noChangeArrowheads="1"/>
              </p:cNvSpPr>
              <p:nvPr/>
            </p:nvSpPr>
            <p:spPr bwMode="auto">
              <a:xfrm>
                <a:off x="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79" name="Rectangle 227"/>
              <p:cNvSpPr>
                <a:spLocks noChangeAspect="1" noChangeArrowheads="1"/>
              </p:cNvSpPr>
              <p:nvPr/>
            </p:nvSpPr>
            <p:spPr bwMode="auto">
              <a:xfrm>
                <a:off x="20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0" name="Rectangle 228"/>
              <p:cNvSpPr>
                <a:spLocks noChangeAspect="1" noChangeArrowheads="1"/>
              </p:cNvSpPr>
              <p:nvPr/>
            </p:nvSpPr>
            <p:spPr bwMode="auto">
              <a:xfrm>
                <a:off x="4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1" name="Rectangle 229"/>
              <p:cNvSpPr>
                <a:spLocks noChangeAspect="1" noChangeArrowheads="1"/>
              </p:cNvSpPr>
              <p:nvPr/>
            </p:nvSpPr>
            <p:spPr bwMode="auto">
              <a:xfrm>
                <a:off x="6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2" name="Rectangle 230"/>
              <p:cNvSpPr>
                <a:spLocks noChangeAspect="1" noChangeArrowheads="1"/>
              </p:cNvSpPr>
              <p:nvPr/>
            </p:nvSpPr>
            <p:spPr bwMode="auto">
              <a:xfrm>
                <a:off x="8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3" name="Rectangle 231"/>
              <p:cNvSpPr>
                <a:spLocks noChangeAspect="1" noChangeArrowheads="1"/>
              </p:cNvSpPr>
              <p:nvPr/>
            </p:nvSpPr>
            <p:spPr bwMode="auto">
              <a:xfrm>
                <a:off x="-596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4" name="Rectangle 232"/>
              <p:cNvSpPr>
                <a:spLocks noChangeAspect="1" noChangeArrowheads="1"/>
              </p:cNvSpPr>
              <p:nvPr/>
            </p:nvSpPr>
            <p:spPr bwMode="auto">
              <a:xfrm>
                <a:off x="-397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5" name="Rectangle 233"/>
              <p:cNvSpPr>
                <a:spLocks noChangeAspect="1" noChangeArrowheads="1"/>
              </p:cNvSpPr>
              <p:nvPr/>
            </p:nvSpPr>
            <p:spPr bwMode="auto">
              <a:xfrm>
                <a:off x="-197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6" name="Rectangle 234"/>
              <p:cNvSpPr>
                <a:spLocks noChangeAspect="1" noChangeArrowheads="1"/>
              </p:cNvSpPr>
              <p:nvPr/>
            </p:nvSpPr>
            <p:spPr bwMode="auto">
              <a:xfrm>
                <a:off x="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7" name="Rectangle 235"/>
              <p:cNvSpPr>
                <a:spLocks noChangeAspect="1" noChangeArrowheads="1"/>
              </p:cNvSpPr>
              <p:nvPr/>
            </p:nvSpPr>
            <p:spPr bwMode="auto">
              <a:xfrm>
                <a:off x="2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8" name="Rectangle 236"/>
              <p:cNvSpPr>
                <a:spLocks noChangeAspect="1" noChangeArrowheads="1"/>
              </p:cNvSpPr>
              <p:nvPr/>
            </p:nvSpPr>
            <p:spPr bwMode="auto">
              <a:xfrm>
                <a:off x="4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89" name="Rectangle 237"/>
              <p:cNvSpPr>
                <a:spLocks noChangeAspect="1" noChangeArrowheads="1"/>
              </p:cNvSpPr>
              <p:nvPr/>
            </p:nvSpPr>
            <p:spPr bwMode="auto">
              <a:xfrm>
                <a:off x="6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0" name="Rectangle 238"/>
              <p:cNvSpPr>
                <a:spLocks noChangeAspect="1" noChangeArrowheads="1"/>
              </p:cNvSpPr>
              <p:nvPr/>
            </p:nvSpPr>
            <p:spPr bwMode="auto">
              <a:xfrm>
                <a:off x="8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1" name="Rectangle 239"/>
              <p:cNvSpPr>
                <a:spLocks noChangeAspect="1" noChangeArrowheads="1"/>
              </p:cNvSpPr>
              <p:nvPr/>
            </p:nvSpPr>
            <p:spPr bwMode="auto">
              <a:xfrm>
                <a:off x="-587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2" name="Rectangle 240"/>
              <p:cNvSpPr>
                <a:spLocks noChangeAspect="1" noChangeArrowheads="1"/>
              </p:cNvSpPr>
              <p:nvPr/>
            </p:nvSpPr>
            <p:spPr bwMode="auto">
              <a:xfrm>
                <a:off x="-3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3" name="Rectangle 241"/>
              <p:cNvSpPr>
                <a:spLocks noChangeAspect="1" noChangeArrowheads="1"/>
              </p:cNvSpPr>
              <p:nvPr/>
            </p:nvSpPr>
            <p:spPr bwMode="auto">
              <a:xfrm>
                <a:off x="-1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4" name="Rectangle 242"/>
              <p:cNvSpPr>
                <a:spLocks noChangeAspect="1" noChangeArrowheads="1"/>
              </p:cNvSpPr>
              <p:nvPr/>
            </p:nvSpPr>
            <p:spPr bwMode="auto">
              <a:xfrm>
                <a:off x="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5" name="Rectangle 243"/>
              <p:cNvSpPr>
                <a:spLocks noChangeAspect="1" noChangeArrowheads="1"/>
              </p:cNvSpPr>
              <p:nvPr/>
            </p:nvSpPr>
            <p:spPr bwMode="auto">
              <a:xfrm>
                <a:off x="2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6" name="Rectangle 244"/>
              <p:cNvSpPr>
                <a:spLocks noChangeAspect="1" noChangeArrowheads="1"/>
              </p:cNvSpPr>
              <p:nvPr/>
            </p:nvSpPr>
            <p:spPr bwMode="auto">
              <a:xfrm>
                <a:off x="4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7" name="Rectangle 245"/>
              <p:cNvSpPr>
                <a:spLocks noChangeAspect="1" noChangeArrowheads="1"/>
              </p:cNvSpPr>
              <p:nvPr/>
            </p:nvSpPr>
            <p:spPr bwMode="auto">
              <a:xfrm>
                <a:off x="6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8" name="Rectangle 246"/>
              <p:cNvSpPr>
                <a:spLocks noChangeAspect="1" noChangeArrowheads="1"/>
              </p:cNvSpPr>
              <p:nvPr/>
            </p:nvSpPr>
            <p:spPr bwMode="auto">
              <a:xfrm>
                <a:off x="8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199" name="Rectangle 247"/>
              <p:cNvSpPr>
                <a:spLocks noChangeAspect="1" noChangeArrowheads="1"/>
              </p:cNvSpPr>
              <p:nvPr/>
            </p:nvSpPr>
            <p:spPr bwMode="auto">
              <a:xfrm>
                <a:off x="-590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0" name="Rectangle 248"/>
              <p:cNvSpPr>
                <a:spLocks noChangeAspect="1" noChangeArrowheads="1"/>
              </p:cNvSpPr>
              <p:nvPr/>
            </p:nvSpPr>
            <p:spPr bwMode="auto">
              <a:xfrm>
                <a:off x="-3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1" name="Rectangle 249"/>
              <p:cNvSpPr>
                <a:spLocks noChangeAspect="1" noChangeArrowheads="1"/>
              </p:cNvSpPr>
              <p:nvPr/>
            </p:nvSpPr>
            <p:spPr bwMode="auto">
              <a:xfrm>
                <a:off x="-1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2" name="Rectangle 250"/>
              <p:cNvSpPr>
                <a:spLocks noChangeAspect="1" noChangeArrowheads="1"/>
              </p:cNvSpPr>
              <p:nvPr/>
            </p:nvSpPr>
            <p:spPr bwMode="auto">
              <a:xfrm>
                <a:off x="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3" name="Rectangle 251"/>
              <p:cNvSpPr>
                <a:spLocks noChangeAspect="1" noChangeArrowheads="1"/>
              </p:cNvSpPr>
              <p:nvPr/>
            </p:nvSpPr>
            <p:spPr bwMode="auto">
              <a:xfrm>
                <a:off x="2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4" name="Rectangle 252"/>
              <p:cNvSpPr>
                <a:spLocks noChangeAspect="1" noChangeArrowheads="1"/>
              </p:cNvSpPr>
              <p:nvPr/>
            </p:nvSpPr>
            <p:spPr bwMode="auto">
              <a:xfrm>
                <a:off x="4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5" name="Rectangle 253"/>
              <p:cNvSpPr>
                <a:spLocks noChangeAspect="1" noChangeArrowheads="1"/>
              </p:cNvSpPr>
              <p:nvPr/>
            </p:nvSpPr>
            <p:spPr bwMode="auto">
              <a:xfrm>
                <a:off x="6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6" name="Rectangle 254"/>
              <p:cNvSpPr>
                <a:spLocks noChangeAspect="1" noChangeArrowheads="1"/>
              </p:cNvSpPr>
              <p:nvPr/>
            </p:nvSpPr>
            <p:spPr bwMode="auto">
              <a:xfrm>
                <a:off x="809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7" name="Rectangle 255"/>
              <p:cNvSpPr>
                <a:spLocks noChangeAspect="1" noChangeArrowheads="1"/>
              </p:cNvSpPr>
              <p:nvPr/>
            </p:nvSpPr>
            <p:spPr bwMode="auto">
              <a:xfrm>
                <a:off x="-593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8" name="Rectangle 256"/>
              <p:cNvSpPr>
                <a:spLocks noChangeAspect="1" noChangeArrowheads="1"/>
              </p:cNvSpPr>
              <p:nvPr/>
            </p:nvSpPr>
            <p:spPr bwMode="auto">
              <a:xfrm>
                <a:off x="-394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09" name="Rectangle 257"/>
              <p:cNvSpPr>
                <a:spLocks noChangeAspect="1" noChangeArrowheads="1"/>
              </p:cNvSpPr>
              <p:nvPr/>
            </p:nvSpPr>
            <p:spPr bwMode="auto">
              <a:xfrm>
                <a:off x="-194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0" name="Rectangle 258"/>
              <p:cNvSpPr>
                <a:spLocks noChangeAspect="1" noChangeArrowheads="1"/>
              </p:cNvSpPr>
              <p:nvPr/>
            </p:nvSpPr>
            <p:spPr bwMode="auto">
              <a:xfrm>
                <a:off x="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1" name="Rectangle 259"/>
              <p:cNvSpPr>
                <a:spLocks noChangeAspect="1" noChangeArrowheads="1"/>
              </p:cNvSpPr>
              <p:nvPr/>
            </p:nvSpPr>
            <p:spPr bwMode="auto">
              <a:xfrm>
                <a:off x="2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2" name="Rectangle 260"/>
              <p:cNvSpPr>
                <a:spLocks noChangeAspect="1" noChangeArrowheads="1"/>
              </p:cNvSpPr>
              <p:nvPr/>
            </p:nvSpPr>
            <p:spPr bwMode="auto">
              <a:xfrm>
                <a:off x="4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3" name="Rectangle 261"/>
              <p:cNvSpPr>
                <a:spLocks noChangeAspect="1" noChangeArrowheads="1"/>
              </p:cNvSpPr>
              <p:nvPr/>
            </p:nvSpPr>
            <p:spPr bwMode="auto">
              <a:xfrm>
                <a:off x="6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4" name="Rectangle 262"/>
              <p:cNvSpPr>
                <a:spLocks noChangeAspect="1" noChangeArrowheads="1"/>
              </p:cNvSpPr>
              <p:nvPr/>
            </p:nvSpPr>
            <p:spPr bwMode="auto">
              <a:xfrm>
                <a:off x="8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5" name="Rectangle 263"/>
              <p:cNvSpPr>
                <a:spLocks noChangeAspect="1" noChangeArrowheads="1"/>
              </p:cNvSpPr>
              <p:nvPr/>
            </p:nvSpPr>
            <p:spPr bwMode="auto">
              <a:xfrm>
                <a:off x="-596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6" name="Rectangle 264"/>
              <p:cNvSpPr>
                <a:spLocks noChangeAspect="1" noChangeArrowheads="1"/>
              </p:cNvSpPr>
              <p:nvPr/>
            </p:nvSpPr>
            <p:spPr bwMode="auto">
              <a:xfrm>
                <a:off x="-3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7" name="Rectangle 265"/>
              <p:cNvSpPr>
                <a:spLocks noChangeAspect="1" noChangeArrowheads="1"/>
              </p:cNvSpPr>
              <p:nvPr/>
            </p:nvSpPr>
            <p:spPr bwMode="auto">
              <a:xfrm>
                <a:off x="-1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8" name="Rectangle 266"/>
              <p:cNvSpPr>
                <a:spLocks noChangeAspect="1" noChangeArrowheads="1"/>
              </p:cNvSpPr>
              <p:nvPr/>
            </p:nvSpPr>
            <p:spPr bwMode="auto">
              <a:xfrm>
                <a:off x="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19" name="Rectangle 267"/>
              <p:cNvSpPr>
                <a:spLocks noChangeAspect="1" noChangeArrowheads="1"/>
              </p:cNvSpPr>
              <p:nvPr/>
            </p:nvSpPr>
            <p:spPr bwMode="auto">
              <a:xfrm>
                <a:off x="2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20" name="Rectangle 268"/>
              <p:cNvSpPr>
                <a:spLocks noChangeAspect="1" noChangeArrowheads="1"/>
              </p:cNvSpPr>
              <p:nvPr/>
            </p:nvSpPr>
            <p:spPr bwMode="auto">
              <a:xfrm>
                <a:off x="4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21" name="Rectangle 269"/>
              <p:cNvSpPr>
                <a:spLocks noChangeAspect="1" noChangeArrowheads="1"/>
              </p:cNvSpPr>
              <p:nvPr/>
            </p:nvSpPr>
            <p:spPr bwMode="auto">
              <a:xfrm>
                <a:off x="603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0222" name="Rectangle 270"/>
              <p:cNvSpPr>
                <a:spLocks noChangeAspect="1" noChangeArrowheads="1"/>
              </p:cNvSpPr>
              <p:nvPr/>
            </p:nvSpPr>
            <p:spPr bwMode="auto">
              <a:xfrm>
                <a:off x="8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0223" name="Text Box 271"/>
            <p:cNvSpPr txBox="1">
              <a:spLocks noChangeArrowheads="1"/>
            </p:cNvSpPr>
            <p:nvPr/>
          </p:nvSpPr>
          <p:spPr bwMode="auto">
            <a:xfrm>
              <a:off x="4198" y="3686"/>
              <a:ext cx="156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a good labeling</a:t>
              </a:r>
              <a:r>
                <a:rPr lang="en-US" sz="2000">
                  <a:solidFill>
                    <a:srgbClr val="339933"/>
                  </a:solidFill>
                </a:rPr>
                <a:t> </a:t>
              </a:r>
              <a:r>
                <a:rPr lang="en-US" sz="2000" b="1" i="1">
                  <a:solidFill>
                    <a:srgbClr val="339933"/>
                  </a:solidFill>
                </a:rPr>
                <a:t>L</a:t>
              </a:r>
              <a:endParaRPr lang="en-US" sz="2000">
                <a:solidFill>
                  <a:srgbClr val="339933"/>
                </a:solidFill>
              </a:endParaRPr>
            </a:p>
          </p:txBody>
        </p:sp>
      </p:grpSp>
      <p:sp>
        <p:nvSpPr>
          <p:cNvPr id="1150224" name="Rectangle 272"/>
          <p:cNvSpPr>
            <a:spLocks noChangeArrowheads="1"/>
          </p:cNvSpPr>
          <p:nvPr/>
        </p:nvSpPr>
        <p:spPr bwMode="auto">
          <a:xfrm>
            <a:off x="796134" y="2985630"/>
            <a:ext cx="6135688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 dirty="0"/>
              <a:t>Formulate and minimize an energy function on </a:t>
            </a:r>
            <a:r>
              <a:rPr lang="en-US" sz="2800" dirty="0" err="1"/>
              <a:t>labelings</a:t>
            </a:r>
            <a:r>
              <a:rPr lang="en-US" sz="2800" dirty="0"/>
              <a:t> </a:t>
            </a:r>
            <a:r>
              <a:rPr lang="en-US" sz="2800" b="1" i="1" dirty="0"/>
              <a:t>L</a:t>
            </a:r>
            <a:r>
              <a:rPr lang="en-US" sz="2800" dirty="0"/>
              <a:t>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Let </a:t>
            </a:r>
            <a:r>
              <a:rPr lang="en-US" b="1" i="1" dirty="0" err="1"/>
              <a:t>L</a:t>
            </a:r>
            <a:r>
              <a:rPr lang="en-US" b="1" i="1" baseline="-25000" dirty="0" err="1"/>
              <a:t>p</a:t>
            </a:r>
            <a:r>
              <a:rPr lang="en-US" dirty="0"/>
              <a:t> be the label assigned to pixel </a:t>
            </a:r>
            <a:r>
              <a:rPr lang="en-US" b="1" i="1" dirty="0"/>
              <a:t>p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r>
              <a:rPr lang="en-US" sz="2000" dirty="0"/>
              <a:t> </a:t>
            </a:r>
            <a:r>
              <a:rPr lang="en-US" sz="2000" b="1" i="1" dirty="0" err="1"/>
              <a:t>L</a:t>
            </a:r>
            <a:r>
              <a:rPr lang="en-US" sz="2000" b="1" i="1" baseline="-25000" dirty="0" err="1"/>
              <a:t>p</a:t>
            </a:r>
            <a:r>
              <a:rPr lang="en-US" sz="2000" dirty="0"/>
              <a:t> = 0  or  </a:t>
            </a:r>
            <a:r>
              <a:rPr lang="en-US" sz="2000" b="1" i="1" dirty="0" err="1"/>
              <a:t>L</a:t>
            </a:r>
            <a:r>
              <a:rPr lang="en-US" sz="2000" b="1" i="1" baseline="-25000" dirty="0" err="1"/>
              <a:t>p</a:t>
            </a:r>
            <a:r>
              <a:rPr lang="en-US" sz="2000" dirty="0"/>
              <a:t> = 1</a:t>
            </a:r>
            <a:endParaRPr lang="en-US" sz="2000" b="1" i="1" dirty="0"/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Let </a:t>
            </a:r>
            <a:r>
              <a:rPr lang="en-US" b="1" i="1" dirty="0"/>
              <a:t>I</a:t>
            </a:r>
            <a:r>
              <a:rPr lang="en-US" dirty="0"/>
              <a:t>(</a:t>
            </a:r>
            <a:r>
              <a:rPr lang="en-US" b="1" i="1" dirty="0"/>
              <a:t>p</a:t>
            </a:r>
            <a:r>
              <a:rPr lang="en-US" dirty="0"/>
              <a:t>) be the intensity of pixel </a:t>
            </a:r>
            <a:r>
              <a:rPr lang="en-US" b="1" i="1" dirty="0"/>
              <a:t>p</a:t>
            </a:r>
            <a:r>
              <a:rPr lang="en-US" dirty="0"/>
              <a:t> in the original image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Data constraint is modeled by the Data Penalty </a:t>
            </a:r>
            <a:r>
              <a:rPr lang="en-US" b="1" i="1" dirty="0"/>
              <a:t>D</a:t>
            </a:r>
            <a:r>
              <a:rPr lang="en-US" b="1" i="1" baseline="-25000" dirty="0"/>
              <a:t>P</a:t>
            </a:r>
            <a:r>
              <a:rPr lang="en-US" dirty="0"/>
              <a:t>(</a:t>
            </a:r>
            <a:r>
              <a:rPr lang="en-US" b="1" i="1" dirty="0"/>
              <a:t>L</a:t>
            </a:r>
            <a:r>
              <a:rPr lang="en-US" b="1" i="1" baseline="-25000" dirty="0"/>
              <a:t>P</a:t>
            </a:r>
            <a:r>
              <a:rPr lang="en-US" dirty="0"/>
              <a:t>) 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r>
              <a:rPr lang="en-US" sz="2000" b="1" i="1" dirty="0"/>
              <a:t>D</a:t>
            </a:r>
            <a:r>
              <a:rPr lang="en-US" sz="2000" b="1" i="1" baseline="-25000" dirty="0"/>
              <a:t>P</a:t>
            </a:r>
            <a:r>
              <a:rPr lang="en-US" sz="2000" dirty="0"/>
              <a:t>(0) &lt; </a:t>
            </a:r>
            <a:r>
              <a:rPr lang="en-US" sz="2000" b="1" i="1" dirty="0"/>
              <a:t>D</a:t>
            </a:r>
            <a:r>
              <a:rPr lang="en-US" sz="2000" b="1" i="1" baseline="-25000" dirty="0"/>
              <a:t>P</a:t>
            </a:r>
            <a:r>
              <a:rPr lang="en-US" sz="2000" dirty="0"/>
              <a:t>(1) if </a:t>
            </a:r>
            <a:r>
              <a:rPr lang="en-US" sz="2000" b="1" i="1" dirty="0"/>
              <a:t>I</a:t>
            </a:r>
            <a:r>
              <a:rPr lang="en-US" sz="2000" dirty="0"/>
              <a:t>(</a:t>
            </a:r>
            <a:r>
              <a:rPr lang="en-US" sz="2000" b="1" i="1" dirty="0"/>
              <a:t>p</a:t>
            </a:r>
            <a:r>
              <a:rPr lang="en-US" sz="2000" dirty="0"/>
              <a:t>) = 0</a:t>
            </a:r>
          </a:p>
          <a:p>
            <a:pPr marL="1143000" lvl="2" indent="-228600">
              <a:lnSpc>
                <a:spcPct val="85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r>
              <a:rPr lang="en-US" sz="2000" b="1" i="1" dirty="0"/>
              <a:t>D</a:t>
            </a:r>
            <a:r>
              <a:rPr lang="en-US" sz="2000" b="1" i="1" baseline="-25000" dirty="0"/>
              <a:t>P</a:t>
            </a:r>
            <a:r>
              <a:rPr lang="en-US" sz="2000" dirty="0"/>
              <a:t>(0) &gt; </a:t>
            </a:r>
            <a:r>
              <a:rPr lang="en-US" sz="2000" b="1" i="1" dirty="0"/>
              <a:t>D</a:t>
            </a:r>
            <a:r>
              <a:rPr lang="en-US" sz="2000" b="1" i="1" baseline="-25000" dirty="0"/>
              <a:t>P</a:t>
            </a:r>
            <a:r>
              <a:rPr lang="en-US" sz="2000" dirty="0"/>
              <a:t>(1) if </a:t>
            </a:r>
            <a:r>
              <a:rPr lang="en-US" sz="2000" b="1" i="1" dirty="0"/>
              <a:t>I</a:t>
            </a:r>
            <a:r>
              <a:rPr lang="en-US" sz="2000" dirty="0"/>
              <a:t>(</a:t>
            </a:r>
            <a:r>
              <a:rPr lang="en-US" sz="2000" b="1" i="1" dirty="0"/>
              <a:t>p</a:t>
            </a:r>
            <a:r>
              <a:rPr lang="en-US" sz="2000" dirty="0"/>
              <a:t>)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9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0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9955" grpId="0" build="p" bldLvl="5" autoUpdateAnimBg="0"/>
      <p:bldP spid="1150224" grpId="0" build="p" bldLvl="3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Data Constraints</a:t>
            </a:r>
          </a:p>
        </p:txBody>
      </p:sp>
      <p:sp>
        <p:nvSpPr>
          <p:cNvPr id="115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example, we can make</a:t>
            </a:r>
          </a:p>
          <a:p>
            <a:pPr lvl="1"/>
            <a:r>
              <a:rPr lang="en-US" dirty="0"/>
              <a:t>if I(p) = black  then</a:t>
            </a:r>
          </a:p>
          <a:p>
            <a:pPr lvl="2"/>
            <a:r>
              <a:rPr lang="en-US" dirty="0"/>
              <a:t>		D</a:t>
            </a:r>
            <a:r>
              <a:rPr lang="en-US" baseline="-25000" dirty="0"/>
              <a:t>P</a:t>
            </a:r>
            <a:r>
              <a:rPr lang="en-US" dirty="0"/>
              <a:t>(black) = 0 </a:t>
            </a:r>
          </a:p>
          <a:p>
            <a:pPr lvl="2"/>
            <a:r>
              <a:rPr lang="en-US" dirty="0"/>
              <a:t>		D</a:t>
            </a:r>
            <a:r>
              <a:rPr lang="en-US" baseline="-25000" dirty="0"/>
              <a:t>P</a:t>
            </a:r>
            <a:r>
              <a:rPr lang="en-US" dirty="0"/>
              <a:t>(white) = 4</a:t>
            </a:r>
          </a:p>
          <a:p>
            <a:pPr lvl="1"/>
            <a:r>
              <a:rPr lang="en-US" dirty="0"/>
              <a:t>if I(p) = white  then</a:t>
            </a:r>
          </a:p>
          <a:p>
            <a:pPr lvl="2"/>
            <a:r>
              <a:rPr lang="en-US" dirty="0"/>
              <a:t>		D</a:t>
            </a:r>
            <a:r>
              <a:rPr lang="en-US" baseline="-25000" dirty="0"/>
              <a:t>P</a:t>
            </a:r>
            <a:r>
              <a:rPr lang="en-US" dirty="0"/>
              <a:t>(black) = 4  </a:t>
            </a:r>
          </a:p>
          <a:p>
            <a:pPr lvl="2"/>
            <a:r>
              <a:rPr lang="en-US" dirty="0"/>
              <a:t>		DP(white) = 0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52004" name="Group 4"/>
          <p:cNvGrpSpPr>
            <a:grpSpLocks/>
          </p:cNvGrpSpPr>
          <p:nvPr/>
        </p:nvGrpSpPr>
        <p:grpSpPr bwMode="auto">
          <a:xfrm>
            <a:off x="8494713" y="1580537"/>
            <a:ext cx="1947862" cy="1755775"/>
            <a:chOff x="2266" y="1461"/>
            <a:chExt cx="1227" cy="1106"/>
          </a:xfrm>
        </p:grpSpPr>
        <p:sp>
          <p:nvSpPr>
            <p:cNvPr id="1152005" name="Rectangle 5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06" name="Rectangle 6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07" name="Rectangle 7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08" name="Rectangle 8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09" name="Rectangle 9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0" name="Rectangle 10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1" name="Rectangle 11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2" name="Rectangle 12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3" name="Rectangle 13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4" name="Rectangle 14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5" name="Rectangle 15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6" name="Rectangle 16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7" name="Rectangle 17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8" name="Rectangle 18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19" name="Rectangle 19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0" name="Rectangle 20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1" name="Rectangle 21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2" name="Rectangle 22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3" name="Rectangle 23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4" name="Rectangle 24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5" name="Rectangle 25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6" name="Rectangle 26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7" name="Rectangle 27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8" name="Rectangle 28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29" name="Rectangle 29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0" name="Rectangle 30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1" name="Rectangle 31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2" name="Rectangle 32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3" name="Rectangle 33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4" name="Rectangle 34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5" name="Rectangle 35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6" name="Rectangle 36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7" name="Rectangle 37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8" name="Rectangle 38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39" name="Rectangle 39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0" name="Rectangle 40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1" name="Rectangle 41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2" name="Rectangle 42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3" name="Rectangle 43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4" name="Rectangle 44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5" name="Rectangle 45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6" name="Rectangle 46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7" name="Rectangle 47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8" name="Rectangle 48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49" name="Rectangle 49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0" name="Rectangle 50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1" name="Rectangle 51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2" name="Rectangle 52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3" name="Rectangle 53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4" name="Rectangle 54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5" name="Rectangle 55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6" name="Rectangle 56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7" name="Rectangle 57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8" name="Rectangle 58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59" name="Rectangle 59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0" name="Rectangle 60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1" name="Rectangle 61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2" name="Rectangle 62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3" name="Rectangle 63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4" name="Rectangle 64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5" name="Rectangle 65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6" name="Rectangle 66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7" name="Rectangle 67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8" name="Rectangle 68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69" name="Rectangle 69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0" name="Rectangle 70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1" name="Rectangle 71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2" name="Rectangle 72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3" name="Rectangle 73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4" name="Rectangle 74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5" name="Rectangle 75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6" name="Rectangle 76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7" name="Rectangle 77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8" name="Rectangle 78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79" name="Rectangle 79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0" name="Rectangle 80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1" name="Rectangle 81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2" name="Rectangle 82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3" name="Rectangle 83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4" name="Rectangle 84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5" name="Rectangle 85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6" name="Rectangle 86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7" name="Rectangle 87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8" name="Rectangle 88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89" name="Rectangle 89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0" name="Rectangle 90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1" name="Rectangle 91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2" name="Rectangle 92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3" name="Rectangle 93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4" name="Rectangle 94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5" name="Rectangle 95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6" name="Rectangle 96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7" name="Rectangle 97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8" name="Rectangle 98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099" name="Rectangle 99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0" name="Rectangle 100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1" name="Rectangle 101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2" name="Rectangle 102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3" name="Rectangle 103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4" name="Rectangle 104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5" name="Rectangle 105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6" name="Rectangle 106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7" name="Rectangle 107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8" name="Rectangle 108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09" name="Rectangle 109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0" name="Rectangle 110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1" name="Rectangle 111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2" name="Rectangle 112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3" name="Rectangle 113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4" name="Rectangle 114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5" name="Rectangle 115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6" name="Rectangle 116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7" name="Rectangle 117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8" name="Rectangle 118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19" name="Rectangle 119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0" name="Rectangle 120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1" name="Rectangle 121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2" name="Rectangle 122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3" name="Rectangle 123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4" name="Rectangle 124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5" name="Rectangle 125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6" name="Rectangle 126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7" name="Rectangle 127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8" name="Rectangle 128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29" name="Rectangle 129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130" name="Rectangle 130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2131" name="Text Box 131"/>
          <p:cNvSpPr txBox="1">
            <a:spLocks noChangeArrowheads="1"/>
          </p:cNvSpPr>
          <p:nvPr/>
        </p:nvSpPr>
        <p:spPr bwMode="auto">
          <a:xfrm>
            <a:off x="8429626" y="3268050"/>
            <a:ext cx="2011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>
                <a:solidFill>
                  <a:srgbClr val="339933"/>
                </a:solidFill>
                <a:latin typeface="Tahoma" pitchFamily="34" charset="0"/>
              </a:rPr>
              <a:t>original image</a:t>
            </a:r>
          </a:p>
        </p:txBody>
      </p:sp>
      <p:grpSp>
        <p:nvGrpSpPr>
          <p:cNvPr id="1152205" name="Group 205"/>
          <p:cNvGrpSpPr>
            <a:grpSpLocks/>
          </p:cNvGrpSpPr>
          <p:nvPr/>
        </p:nvGrpSpPr>
        <p:grpSpPr bwMode="auto">
          <a:xfrm>
            <a:off x="8221663" y="3802724"/>
            <a:ext cx="2417762" cy="2058988"/>
            <a:chOff x="-596" y="2634"/>
            <a:chExt cx="1523" cy="1297"/>
          </a:xfrm>
        </p:grpSpPr>
        <p:sp>
          <p:nvSpPr>
            <p:cNvPr id="1152206" name="Rectangle 206"/>
            <p:cNvSpPr>
              <a:spLocks noChangeAspect="1" noChangeArrowheads="1"/>
            </p:cNvSpPr>
            <p:nvPr/>
          </p:nvSpPr>
          <p:spPr bwMode="auto">
            <a:xfrm>
              <a:off x="-587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07" name="Rectangle 207"/>
            <p:cNvSpPr>
              <a:spLocks noChangeAspect="1" noChangeArrowheads="1"/>
            </p:cNvSpPr>
            <p:nvPr/>
          </p:nvSpPr>
          <p:spPr bwMode="auto">
            <a:xfrm>
              <a:off x="-388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08" name="Rectangle 208"/>
            <p:cNvSpPr>
              <a:spLocks noChangeAspect="1" noChangeArrowheads="1"/>
            </p:cNvSpPr>
            <p:nvPr/>
          </p:nvSpPr>
          <p:spPr bwMode="auto">
            <a:xfrm>
              <a:off x="-188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09" name="Rectangle 209"/>
            <p:cNvSpPr>
              <a:spLocks noChangeAspect="1" noChangeArrowheads="1"/>
            </p:cNvSpPr>
            <p:nvPr/>
          </p:nvSpPr>
          <p:spPr bwMode="auto">
            <a:xfrm>
              <a:off x="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0" name="Rectangle 210"/>
            <p:cNvSpPr>
              <a:spLocks noChangeAspect="1" noChangeArrowheads="1"/>
            </p:cNvSpPr>
            <p:nvPr/>
          </p:nvSpPr>
          <p:spPr bwMode="auto">
            <a:xfrm>
              <a:off x="2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1" name="Rectangle 211"/>
            <p:cNvSpPr>
              <a:spLocks noChangeAspect="1" noChangeArrowheads="1"/>
            </p:cNvSpPr>
            <p:nvPr/>
          </p:nvSpPr>
          <p:spPr bwMode="auto">
            <a:xfrm>
              <a:off x="4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2" name="Rectangle 212"/>
            <p:cNvSpPr>
              <a:spLocks noChangeAspect="1" noChangeArrowheads="1"/>
            </p:cNvSpPr>
            <p:nvPr/>
          </p:nvSpPr>
          <p:spPr bwMode="auto">
            <a:xfrm>
              <a:off x="6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3" name="Rectangle 213"/>
            <p:cNvSpPr>
              <a:spLocks noChangeAspect="1" noChangeArrowheads="1"/>
            </p:cNvSpPr>
            <p:nvPr/>
          </p:nvSpPr>
          <p:spPr bwMode="auto">
            <a:xfrm>
              <a:off x="8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4" name="Rectangle 214"/>
            <p:cNvSpPr>
              <a:spLocks noChangeAspect="1" noChangeArrowheads="1"/>
            </p:cNvSpPr>
            <p:nvPr/>
          </p:nvSpPr>
          <p:spPr bwMode="auto">
            <a:xfrm>
              <a:off x="-590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5" name="Rectangle 215"/>
            <p:cNvSpPr>
              <a:spLocks noChangeAspect="1" noChangeArrowheads="1"/>
            </p:cNvSpPr>
            <p:nvPr/>
          </p:nvSpPr>
          <p:spPr bwMode="auto">
            <a:xfrm>
              <a:off x="-391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6" name="Rectangle 216"/>
            <p:cNvSpPr>
              <a:spLocks noChangeAspect="1" noChangeArrowheads="1"/>
            </p:cNvSpPr>
            <p:nvPr/>
          </p:nvSpPr>
          <p:spPr bwMode="auto">
            <a:xfrm>
              <a:off x="-191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7" name="Rectangle 217"/>
            <p:cNvSpPr>
              <a:spLocks noChangeAspect="1" noChangeArrowheads="1"/>
            </p:cNvSpPr>
            <p:nvPr/>
          </p:nvSpPr>
          <p:spPr bwMode="auto">
            <a:xfrm>
              <a:off x="9" y="280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8" name="Rectangle 218"/>
            <p:cNvSpPr>
              <a:spLocks noChangeAspect="1" noChangeArrowheads="1"/>
            </p:cNvSpPr>
            <p:nvPr/>
          </p:nvSpPr>
          <p:spPr bwMode="auto">
            <a:xfrm>
              <a:off x="2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19" name="Rectangle 219"/>
            <p:cNvSpPr>
              <a:spLocks noChangeAspect="1" noChangeArrowheads="1"/>
            </p:cNvSpPr>
            <p:nvPr/>
          </p:nvSpPr>
          <p:spPr bwMode="auto">
            <a:xfrm>
              <a:off x="4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0" name="Rectangle 220"/>
            <p:cNvSpPr>
              <a:spLocks noChangeAspect="1" noChangeArrowheads="1"/>
            </p:cNvSpPr>
            <p:nvPr/>
          </p:nvSpPr>
          <p:spPr bwMode="auto">
            <a:xfrm>
              <a:off x="6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1" name="Rectangle 221"/>
            <p:cNvSpPr>
              <a:spLocks noChangeAspect="1" noChangeArrowheads="1"/>
            </p:cNvSpPr>
            <p:nvPr/>
          </p:nvSpPr>
          <p:spPr bwMode="auto">
            <a:xfrm>
              <a:off x="8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2" name="Rectangle 222"/>
            <p:cNvSpPr>
              <a:spLocks noChangeAspect="1" noChangeArrowheads="1"/>
            </p:cNvSpPr>
            <p:nvPr/>
          </p:nvSpPr>
          <p:spPr bwMode="auto">
            <a:xfrm>
              <a:off x="-593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3" name="Rectangle 223"/>
            <p:cNvSpPr>
              <a:spLocks noChangeAspect="1" noChangeArrowheads="1"/>
            </p:cNvSpPr>
            <p:nvPr/>
          </p:nvSpPr>
          <p:spPr bwMode="auto">
            <a:xfrm>
              <a:off x="-394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4" name="Rectangle 224"/>
            <p:cNvSpPr>
              <a:spLocks noChangeAspect="1" noChangeArrowheads="1"/>
            </p:cNvSpPr>
            <p:nvPr/>
          </p:nvSpPr>
          <p:spPr bwMode="auto">
            <a:xfrm>
              <a:off x="-194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5" name="Rectangle 225"/>
            <p:cNvSpPr>
              <a:spLocks noChangeAspect="1" noChangeArrowheads="1"/>
            </p:cNvSpPr>
            <p:nvPr/>
          </p:nvSpPr>
          <p:spPr bwMode="auto">
            <a:xfrm>
              <a:off x="6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6" name="Rectangle 226"/>
            <p:cNvSpPr>
              <a:spLocks noChangeAspect="1" noChangeArrowheads="1"/>
            </p:cNvSpPr>
            <p:nvPr/>
          </p:nvSpPr>
          <p:spPr bwMode="auto">
            <a:xfrm>
              <a:off x="206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7" name="Rectangle 227"/>
            <p:cNvSpPr>
              <a:spLocks noChangeAspect="1" noChangeArrowheads="1"/>
            </p:cNvSpPr>
            <p:nvPr/>
          </p:nvSpPr>
          <p:spPr bwMode="auto">
            <a:xfrm>
              <a:off x="4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8" name="Rectangle 228"/>
            <p:cNvSpPr>
              <a:spLocks noChangeAspect="1" noChangeArrowheads="1"/>
            </p:cNvSpPr>
            <p:nvPr/>
          </p:nvSpPr>
          <p:spPr bwMode="auto">
            <a:xfrm>
              <a:off x="6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29" name="Rectangle 229"/>
            <p:cNvSpPr>
              <a:spLocks noChangeAspect="1" noChangeArrowheads="1"/>
            </p:cNvSpPr>
            <p:nvPr/>
          </p:nvSpPr>
          <p:spPr bwMode="auto">
            <a:xfrm>
              <a:off x="8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0" name="Rectangle 230"/>
            <p:cNvSpPr>
              <a:spLocks noChangeAspect="1" noChangeArrowheads="1"/>
            </p:cNvSpPr>
            <p:nvPr/>
          </p:nvSpPr>
          <p:spPr bwMode="auto">
            <a:xfrm>
              <a:off x="-596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1" name="Rectangle 231"/>
            <p:cNvSpPr>
              <a:spLocks noChangeAspect="1" noChangeArrowheads="1"/>
            </p:cNvSpPr>
            <p:nvPr/>
          </p:nvSpPr>
          <p:spPr bwMode="auto">
            <a:xfrm>
              <a:off x="-397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2" name="Rectangle 232"/>
            <p:cNvSpPr>
              <a:spLocks noChangeAspect="1" noChangeArrowheads="1"/>
            </p:cNvSpPr>
            <p:nvPr/>
          </p:nvSpPr>
          <p:spPr bwMode="auto">
            <a:xfrm>
              <a:off x="-197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3" name="Rectangle 233"/>
            <p:cNvSpPr>
              <a:spLocks noChangeAspect="1" noChangeArrowheads="1"/>
            </p:cNvSpPr>
            <p:nvPr/>
          </p:nvSpPr>
          <p:spPr bwMode="auto">
            <a:xfrm>
              <a:off x="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4" name="Rectangle 234"/>
            <p:cNvSpPr>
              <a:spLocks noChangeAspect="1" noChangeArrowheads="1"/>
            </p:cNvSpPr>
            <p:nvPr/>
          </p:nvSpPr>
          <p:spPr bwMode="auto">
            <a:xfrm>
              <a:off x="203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5" name="Rectangle 235"/>
            <p:cNvSpPr>
              <a:spLocks noChangeAspect="1" noChangeArrowheads="1"/>
            </p:cNvSpPr>
            <p:nvPr/>
          </p:nvSpPr>
          <p:spPr bwMode="auto">
            <a:xfrm>
              <a:off x="403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6" name="Rectangle 236"/>
            <p:cNvSpPr>
              <a:spLocks noChangeAspect="1" noChangeArrowheads="1"/>
            </p:cNvSpPr>
            <p:nvPr/>
          </p:nvSpPr>
          <p:spPr bwMode="auto">
            <a:xfrm>
              <a:off x="60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7" name="Rectangle 237"/>
            <p:cNvSpPr>
              <a:spLocks noChangeAspect="1" noChangeArrowheads="1"/>
            </p:cNvSpPr>
            <p:nvPr/>
          </p:nvSpPr>
          <p:spPr bwMode="auto">
            <a:xfrm>
              <a:off x="80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8" name="Rectangle 238"/>
            <p:cNvSpPr>
              <a:spLocks noChangeAspect="1" noChangeArrowheads="1"/>
            </p:cNvSpPr>
            <p:nvPr/>
          </p:nvSpPr>
          <p:spPr bwMode="auto">
            <a:xfrm>
              <a:off x="-587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39" name="Rectangle 239"/>
            <p:cNvSpPr>
              <a:spLocks noChangeAspect="1" noChangeArrowheads="1"/>
            </p:cNvSpPr>
            <p:nvPr/>
          </p:nvSpPr>
          <p:spPr bwMode="auto">
            <a:xfrm>
              <a:off x="-388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0" name="Rectangle 240"/>
            <p:cNvSpPr>
              <a:spLocks noChangeAspect="1" noChangeArrowheads="1"/>
            </p:cNvSpPr>
            <p:nvPr/>
          </p:nvSpPr>
          <p:spPr bwMode="auto">
            <a:xfrm>
              <a:off x="-188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1" name="Rectangle 241"/>
            <p:cNvSpPr>
              <a:spLocks noChangeAspect="1" noChangeArrowheads="1"/>
            </p:cNvSpPr>
            <p:nvPr/>
          </p:nvSpPr>
          <p:spPr bwMode="auto">
            <a:xfrm>
              <a:off x="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2" name="Rectangle 242"/>
            <p:cNvSpPr>
              <a:spLocks noChangeAspect="1" noChangeArrowheads="1"/>
            </p:cNvSpPr>
            <p:nvPr/>
          </p:nvSpPr>
          <p:spPr bwMode="auto">
            <a:xfrm>
              <a:off x="2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3" name="Rectangle 243"/>
            <p:cNvSpPr>
              <a:spLocks noChangeAspect="1" noChangeArrowheads="1"/>
            </p:cNvSpPr>
            <p:nvPr/>
          </p:nvSpPr>
          <p:spPr bwMode="auto">
            <a:xfrm>
              <a:off x="4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4" name="Rectangle 244"/>
            <p:cNvSpPr>
              <a:spLocks noChangeAspect="1" noChangeArrowheads="1"/>
            </p:cNvSpPr>
            <p:nvPr/>
          </p:nvSpPr>
          <p:spPr bwMode="auto">
            <a:xfrm>
              <a:off x="612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5" name="Rectangle 245"/>
            <p:cNvSpPr>
              <a:spLocks noChangeAspect="1" noChangeArrowheads="1"/>
            </p:cNvSpPr>
            <p:nvPr/>
          </p:nvSpPr>
          <p:spPr bwMode="auto">
            <a:xfrm>
              <a:off x="812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6" name="Rectangle 246"/>
            <p:cNvSpPr>
              <a:spLocks noChangeAspect="1" noChangeArrowheads="1"/>
            </p:cNvSpPr>
            <p:nvPr/>
          </p:nvSpPr>
          <p:spPr bwMode="auto">
            <a:xfrm>
              <a:off x="-590" y="347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7" name="Rectangle 247"/>
            <p:cNvSpPr>
              <a:spLocks noChangeAspect="1" noChangeArrowheads="1"/>
            </p:cNvSpPr>
            <p:nvPr/>
          </p:nvSpPr>
          <p:spPr bwMode="auto">
            <a:xfrm>
              <a:off x="-391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8" name="Rectangle 248"/>
            <p:cNvSpPr>
              <a:spLocks noChangeAspect="1" noChangeArrowheads="1"/>
            </p:cNvSpPr>
            <p:nvPr/>
          </p:nvSpPr>
          <p:spPr bwMode="auto">
            <a:xfrm>
              <a:off x="-191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49" name="Rectangle 249"/>
            <p:cNvSpPr>
              <a:spLocks noChangeAspect="1" noChangeArrowheads="1"/>
            </p:cNvSpPr>
            <p:nvPr/>
          </p:nvSpPr>
          <p:spPr bwMode="auto">
            <a:xfrm>
              <a:off x="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0" name="Rectangle 250"/>
            <p:cNvSpPr>
              <a:spLocks noChangeAspect="1" noChangeArrowheads="1"/>
            </p:cNvSpPr>
            <p:nvPr/>
          </p:nvSpPr>
          <p:spPr bwMode="auto">
            <a:xfrm>
              <a:off x="2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1" name="Rectangle 251"/>
            <p:cNvSpPr>
              <a:spLocks noChangeAspect="1" noChangeArrowheads="1"/>
            </p:cNvSpPr>
            <p:nvPr/>
          </p:nvSpPr>
          <p:spPr bwMode="auto">
            <a:xfrm>
              <a:off x="4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2" name="Rectangle 252"/>
            <p:cNvSpPr>
              <a:spLocks noChangeAspect="1" noChangeArrowheads="1"/>
            </p:cNvSpPr>
            <p:nvPr/>
          </p:nvSpPr>
          <p:spPr bwMode="auto">
            <a:xfrm>
              <a:off x="6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3" name="Rectangle 253"/>
            <p:cNvSpPr>
              <a:spLocks noChangeAspect="1" noChangeArrowheads="1"/>
            </p:cNvSpPr>
            <p:nvPr/>
          </p:nvSpPr>
          <p:spPr bwMode="auto">
            <a:xfrm>
              <a:off x="809" y="347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4" name="Rectangle 254"/>
            <p:cNvSpPr>
              <a:spLocks noChangeAspect="1" noChangeArrowheads="1"/>
            </p:cNvSpPr>
            <p:nvPr/>
          </p:nvSpPr>
          <p:spPr bwMode="auto">
            <a:xfrm>
              <a:off x="-593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5" name="Rectangle 255"/>
            <p:cNvSpPr>
              <a:spLocks noChangeAspect="1" noChangeArrowheads="1"/>
            </p:cNvSpPr>
            <p:nvPr/>
          </p:nvSpPr>
          <p:spPr bwMode="auto">
            <a:xfrm>
              <a:off x="-394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6" name="Rectangle 256"/>
            <p:cNvSpPr>
              <a:spLocks noChangeAspect="1" noChangeArrowheads="1"/>
            </p:cNvSpPr>
            <p:nvPr/>
          </p:nvSpPr>
          <p:spPr bwMode="auto">
            <a:xfrm>
              <a:off x="-194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7" name="Rectangle 257"/>
            <p:cNvSpPr>
              <a:spLocks noChangeAspect="1" noChangeArrowheads="1"/>
            </p:cNvSpPr>
            <p:nvPr/>
          </p:nvSpPr>
          <p:spPr bwMode="auto">
            <a:xfrm>
              <a:off x="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8" name="Rectangle 258"/>
            <p:cNvSpPr>
              <a:spLocks noChangeAspect="1" noChangeArrowheads="1"/>
            </p:cNvSpPr>
            <p:nvPr/>
          </p:nvSpPr>
          <p:spPr bwMode="auto">
            <a:xfrm>
              <a:off x="20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59" name="Rectangle 259"/>
            <p:cNvSpPr>
              <a:spLocks noChangeAspect="1" noChangeArrowheads="1"/>
            </p:cNvSpPr>
            <p:nvPr/>
          </p:nvSpPr>
          <p:spPr bwMode="auto">
            <a:xfrm>
              <a:off x="406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0" name="Rectangle 260"/>
            <p:cNvSpPr>
              <a:spLocks noChangeAspect="1" noChangeArrowheads="1"/>
            </p:cNvSpPr>
            <p:nvPr/>
          </p:nvSpPr>
          <p:spPr bwMode="auto">
            <a:xfrm>
              <a:off x="606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1" name="Rectangle 261"/>
            <p:cNvSpPr>
              <a:spLocks noChangeAspect="1" noChangeArrowheads="1"/>
            </p:cNvSpPr>
            <p:nvPr/>
          </p:nvSpPr>
          <p:spPr bwMode="auto">
            <a:xfrm>
              <a:off x="80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2" name="Rectangle 262"/>
            <p:cNvSpPr>
              <a:spLocks noChangeAspect="1" noChangeArrowheads="1"/>
            </p:cNvSpPr>
            <p:nvPr/>
          </p:nvSpPr>
          <p:spPr bwMode="auto">
            <a:xfrm>
              <a:off x="-596" y="381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3" name="Rectangle 263"/>
            <p:cNvSpPr>
              <a:spLocks noChangeAspect="1" noChangeArrowheads="1"/>
            </p:cNvSpPr>
            <p:nvPr/>
          </p:nvSpPr>
          <p:spPr bwMode="auto">
            <a:xfrm>
              <a:off x="-397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4" name="Rectangle 264"/>
            <p:cNvSpPr>
              <a:spLocks noChangeAspect="1" noChangeArrowheads="1"/>
            </p:cNvSpPr>
            <p:nvPr/>
          </p:nvSpPr>
          <p:spPr bwMode="auto">
            <a:xfrm>
              <a:off x="-197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5" name="Rectangle 265"/>
            <p:cNvSpPr>
              <a:spLocks noChangeAspect="1" noChangeArrowheads="1"/>
            </p:cNvSpPr>
            <p:nvPr/>
          </p:nvSpPr>
          <p:spPr bwMode="auto">
            <a:xfrm>
              <a:off x="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6" name="Rectangle 266"/>
            <p:cNvSpPr>
              <a:spLocks noChangeAspect="1" noChangeArrowheads="1"/>
            </p:cNvSpPr>
            <p:nvPr/>
          </p:nvSpPr>
          <p:spPr bwMode="auto">
            <a:xfrm>
              <a:off x="2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7" name="Rectangle 267"/>
            <p:cNvSpPr>
              <a:spLocks noChangeAspect="1" noChangeArrowheads="1"/>
            </p:cNvSpPr>
            <p:nvPr/>
          </p:nvSpPr>
          <p:spPr bwMode="auto">
            <a:xfrm>
              <a:off x="4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8" name="Rectangle 268"/>
            <p:cNvSpPr>
              <a:spLocks noChangeAspect="1" noChangeArrowheads="1"/>
            </p:cNvSpPr>
            <p:nvPr/>
          </p:nvSpPr>
          <p:spPr bwMode="auto">
            <a:xfrm>
              <a:off x="603" y="381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2269" name="Rectangle 269"/>
            <p:cNvSpPr>
              <a:spLocks noChangeAspect="1" noChangeArrowheads="1"/>
            </p:cNvSpPr>
            <p:nvPr/>
          </p:nvSpPr>
          <p:spPr bwMode="auto">
            <a:xfrm>
              <a:off x="8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2270" name="Text Box 270"/>
          <p:cNvSpPr txBox="1">
            <a:spLocks noChangeArrowheads="1"/>
          </p:cNvSpPr>
          <p:nvPr/>
        </p:nvSpPr>
        <p:spPr bwMode="auto">
          <a:xfrm>
            <a:off x="8188326" y="5980775"/>
            <a:ext cx="2479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>
                <a:solidFill>
                  <a:srgbClr val="339933"/>
                </a:solidFill>
                <a:latin typeface="Tahoma" pitchFamily="34" charset="0"/>
              </a:rPr>
              <a:t>a good labeling</a:t>
            </a:r>
            <a:r>
              <a:rPr lang="en-US" sz="2000">
                <a:solidFill>
                  <a:srgbClr val="339933"/>
                </a:solidFill>
              </a:rPr>
              <a:t> </a:t>
            </a:r>
            <a:r>
              <a:rPr lang="en-US" sz="2000" b="1" i="1">
                <a:solidFill>
                  <a:srgbClr val="339933"/>
                </a:solidFill>
              </a:rPr>
              <a:t>L</a:t>
            </a:r>
            <a:endParaRPr lang="en-US" sz="2000">
              <a:solidFill>
                <a:srgbClr val="339933"/>
              </a:solidFill>
            </a:endParaRPr>
          </a:p>
        </p:txBody>
      </p:sp>
      <p:sp>
        <p:nvSpPr>
          <p:cNvPr id="1152271" name="Rectangle 271"/>
          <p:cNvSpPr>
            <a:spLocks noChangeArrowheads="1"/>
          </p:cNvSpPr>
          <p:nvPr/>
        </p:nvSpPr>
        <p:spPr bwMode="auto">
          <a:xfrm>
            <a:off x="734038" y="4776788"/>
            <a:ext cx="6287679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 dirty="0"/>
              <a:t>To figure out how well image as a whole satisfies the data constraint, sum up data terms over all image pixels: 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endParaRPr lang="en-US" dirty="0"/>
          </a:p>
        </p:txBody>
      </p:sp>
      <p:graphicFrame>
        <p:nvGraphicFramePr>
          <p:cNvPr id="1152272" name="Object 272"/>
          <p:cNvGraphicFramePr>
            <a:graphicFrameLocks noChangeAspect="1"/>
          </p:cNvGraphicFramePr>
          <p:nvPr>
            <p:extLst/>
          </p:nvPr>
        </p:nvGraphicFramePr>
        <p:xfrm>
          <a:off x="6239026" y="5728957"/>
          <a:ext cx="1137676" cy="605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749160" imgH="355320" progId="Equation.3">
                  <p:embed/>
                </p:oleObj>
              </mc:Choice>
              <mc:Fallback>
                <p:oleObj name="Equation" r:id="rId4" imgW="749160" imgH="355320" progId="Equation.3">
                  <p:embed/>
                  <p:pic>
                    <p:nvPicPr>
                      <p:cNvPr id="1152272" name="Object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9026" y="5728957"/>
                        <a:ext cx="1137676" cy="6051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660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003" grpId="0" build="p" bldLvl="5" autoUpdateAnimBg="0"/>
      <p:bldP spid="115227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Prior Constraints</a:t>
            </a:r>
          </a:p>
        </p:txBody>
      </p:sp>
      <p:sp>
        <p:nvSpPr>
          <p:cNvPr id="115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/>
              <a:t>To model our prior constraints, simply count the number “discontinuities” in a labeling  L:</a:t>
            </a:r>
          </a:p>
          <a:p>
            <a:pPr lvl="3"/>
            <a:r>
              <a:rPr lang="en-US" dirty="0"/>
              <a:t>There is a discontinuity between pixels p and q if labels p and q have different labels</a:t>
            </a:r>
          </a:p>
          <a:p>
            <a:pPr lvl="3"/>
            <a:r>
              <a:rPr lang="en-US" dirty="0"/>
              <a:t>The more pixels with equal labels group together in coherent groups, the less discontinuities there are</a:t>
            </a:r>
          </a:p>
        </p:txBody>
      </p:sp>
      <p:grpSp>
        <p:nvGrpSpPr>
          <p:cNvPr id="1154052" name="Group 4"/>
          <p:cNvGrpSpPr>
            <a:grpSpLocks/>
          </p:cNvGrpSpPr>
          <p:nvPr/>
        </p:nvGrpSpPr>
        <p:grpSpPr bwMode="auto">
          <a:xfrm>
            <a:off x="2628901" y="4150545"/>
            <a:ext cx="2417763" cy="2487613"/>
            <a:chOff x="696" y="2621"/>
            <a:chExt cx="1523" cy="1567"/>
          </a:xfrm>
        </p:grpSpPr>
        <p:sp>
          <p:nvSpPr>
            <p:cNvPr id="1154053" name="Text Box 5"/>
            <p:cNvSpPr txBox="1">
              <a:spLocks noChangeArrowheads="1"/>
            </p:cNvSpPr>
            <p:nvPr/>
          </p:nvSpPr>
          <p:spPr bwMode="auto">
            <a:xfrm>
              <a:off x="842" y="3976"/>
              <a:ext cx="133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31 discontinuities</a:t>
              </a:r>
            </a:p>
          </p:txBody>
        </p:sp>
        <p:grpSp>
          <p:nvGrpSpPr>
            <p:cNvPr id="1154054" name="Group 6"/>
            <p:cNvGrpSpPr>
              <a:grpSpLocks/>
            </p:cNvGrpSpPr>
            <p:nvPr/>
          </p:nvGrpSpPr>
          <p:grpSpPr bwMode="auto">
            <a:xfrm>
              <a:off x="696" y="2621"/>
              <a:ext cx="1523" cy="1297"/>
              <a:chOff x="-596" y="2634"/>
              <a:chExt cx="1523" cy="1297"/>
            </a:xfrm>
          </p:grpSpPr>
          <p:sp>
            <p:nvSpPr>
              <p:cNvPr id="1154055" name="Rectangle 7"/>
              <p:cNvSpPr>
                <a:spLocks noChangeAspect="1" noChangeArrowheads="1"/>
              </p:cNvSpPr>
              <p:nvPr/>
            </p:nvSpPr>
            <p:spPr bwMode="auto">
              <a:xfrm>
                <a:off x="-587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56" name="Rectangle 8"/>
              <p:cNvSpPr>
                <a:spLocks noChangeAspect="1" noChangeArrowheads="1"/>
              </p:cNvSpPr>
              <p:nvPr/>
            </p:nvSpPr>
            <p:spPr bwMode="auto">
              <a:xfrm>
                <a:off x="-3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57" name="Rectangle 9"/>
              <p:cNvSpPr>
                <a:spLocks noChangeAspect="1" noChangeArrowheads="1"/>
              </p:cNvSpPr>
              <p:nvPr/>
            </p:nvSpPr>
            <p:spPr bwMode="auto">
              <a:xfrm>
                <a:off x="-1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58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59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2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0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4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1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6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2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8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3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-590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4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-3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5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-1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6" name="Rectangle 18"/>
              <p:cNvSpPr>
                <a:spLocks noChangeAspect="1" noChangeArrowheads="1"/>
              </p:cNvSpPr>
              <p:nvPr/>
            </p:nvSpPr>
            <p:spPr bwMode="auto">
              <a:xfrm>
                <a:off x="9" y="2802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7" name="Rectangle 19"/>
              <p:cNvSpPr>
                <a:spLocks noChangeAspect="1" noChangeArrowheads="1"/>
              </p:cNvSpPr>
              <p:nvPr/>
            </p:nvSpPr>
            <p:spPr bwMode="auto">
              <a:xfrm>
                <a:off x="2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8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4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69" name="Rectangle 21"/>
              <p:cNvSpPr>
                <a:spLocks noChangeAspect="1" noChangeArrowheads="1"/>
              </p:cNvSpPr>
              <p:nvPr/>
            </p:nvSpPr>
            <p:spPr bwMode="auto">
              <a:xfrm>
                <a:off x="6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0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8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1" name="Rectangle 23"/>
              <p:cNvSpPr>
                <a:spLocks noChangeAspect="1" noChangeArrowheads="1"/>
              </p:cNvSpPr>
              <p:nvPr/>
            </p:nvSpPr>
            <p:spPr bwMode="auto">
              <a:xfrm>
                <a:off x="-593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2" name="Rectangle 24"/>
              <p:cNvSpPr>
                <a:spLocks noChangeAspect="1" noChangeArrowheads="1"/>
              </p:cNvSpPr>
              <p:nvPr/>
            </p:nvSpPr>
            <p:spPr bwMode="auto">
              <a:xfrm>
                <a:off x="-394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3" name="Rectangle 25"/>
              <p:cNvSpPr>
                <a:spLocks noChangeAspect="1" noChangeArrowheads="1"/>
              </p:cNvSpPr>
              <p:nvPr/>
            </p:nvSpPr>
            <p:spPr bwMode="auto">
              <a:xfrm>
                <a:off x="-194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4" name="Rectangle 26"/>
              <p:cNvSpPr>
                <a:spLocks noChangeAspect="1" noChangeArrowheads="1"/>
              </p:cNvSpPr>
              <p:nvPr/>
            </p:nvSpPr>
            <p:spPr bwMode="auto">
              <a:xfrm>
                <a:off x="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5" name="Rectangle 27"/>
              <p:cNvSpPr>
                <a:spLocks noChangeAspect="1" noChangeArrowheads="1"/>
              </p:cNvSpPr>
              <p:nvPr/>
            </p:nvSpPr>
            <p:spPr bwMode="auto">
              <a:xfrm>
                <a:off x="20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6" name="Rectangle 28"/>
              <p:cNvSpPr>
                <a:spLocks noChangeAspect="1" noChangeArrowheads="1"/>
              </p:cNvSpPr>
              <p:nvPr/>
            </p:nvSpPr>
            <p:spPr bwMode="auto">
              <a:xfrm>
                <a:off x="4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7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6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8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8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79" name="Rectangle 31"/>
              <p:cNvSpPr>
                <a:spLocks noChangeAspect="1" noChangeArrowheads="1"/>
              </p:cNvSpPr>
              <p:nvPr/>
            </p:nvSpPr>
            <p:spPr bwMode="auto">
              <a:xfrm>
                <a:off x="-596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0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-397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1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-197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2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3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2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4" name="Rectangle 36"/>
              <p:cNvSpPr>
                <a:spLocks noChangeAspect="1" noChangeArrowheads="1"/>
              </p:cNvSpPr>
              <p:nvPr/>
            </p:nvSpPr>
            <p:spPr bwMode="auto">
              <a:xfrm>
                <a:off x="4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5" name="Rectangle 37"/>
              <p:cNvSpPr>
                <a:spLocks noChangeAspect="1" noChangeArrowheads="1"/>
              </p:cNvSpPr>
              <p:nvPr/>
            </p:nvSpPr>
            <p:spPr bwMode="auto">
              <a:xfrm>
                <a:off x="6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6" name="Rectangle 38"/>
              <p:cNvSpPr>
                <a:spLocks noChangeAspect="1" noChangeArrowheads="1"/>
              </p:cNvSpPr>
              <p:nvPr/>
            </p:nvSpPr>
            <p:spPr bwMode="auto">
              <a:xfrm>
                <a:off x="8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7" name="Rectangle 39"/>
              <p:cNvSpPr>
                <a:spLocks noChangeAspect="1" noChangeArrowheads="1"/>
              </p:cNvSpPr>
              <p:nvPr/>
            </p:nvSpPr>
            <p:spPr bwMode="auto">
              <a:xfrm>
                <a:off x="-587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8" name="Rectangle 40"/>
              <p:cNvSpPr>
                <a:spLocks noChangeAspect="1" noChangeArrowheads="1"/>
              </p:cNvSpPr>
              <p:nvPr/>
            </p:nvSpPr>
            <p:spPr bwMode="auto">
              <a:xfrm>
                <a:off x="-3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89" name="Rectangle 41"/>
              <p:cNvSpPr>
                <a:spLocks noChangeAspect="1" noChangeArrowheads="1"/>
              </p:cNvSpPr>
              <p:nvPr/>
            </p:nvSpPr>
            <p:spPr bwMode="auto">
              <a:xfrm>
                <a:off x="-1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0" name="Rectangle 42"/>
              <p:cNvSpPr>
                <a:spLocks noChangeAspect="1" noChangeArrowheads="1"/>
              </p:cNvSpPr>
              <p:nvPr/>
            </p:nvSpPr>
            <p:spPr bwMode="auto">
              <a:xfrm>
                <a:off x="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1" name="Rectangle 43"/>
              <p:cNvSpPr>
                <a:spLocks noChangeAspect="1" noChangeArrowheads="1"/>
              </p:cNvSpPr>
              <p:nvPr/>
            </p:nvSpPr>
            <p:spPr bwMode="auto">
              <a:xfrm>
                <a:off x="2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2" name="Rectangle 44"/>
              <p:cNvSpPr>
                <a:spLocks noChangeAspect="1" noChangeArrowheads="1"/>
              </p:cNvSpPr>
              <p:nvPr/>
            </p:nvSpPr>
            <p:spPr bwMode="auto">
              <a:xfrm>
                <a:off x="4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3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6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4" name="Rectangle 46"/>
              <p:cNvSpPr>
                <a:spLocks noChangeAspect="1" noChangeArrowheads="1"/>
              </p:cNvSpPr>
              <p:nvPr/>
            </p:nvSpPr>
            <p:spPr bwMode="auto">
              <a:xfrm>
                <a:off x="8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5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-590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6" name="Rectangle 48"/>
              <p:cNvSpPr>
                <a:spLocks noChangeAspect="1" noChangeArrowheads="1"/>
              </p:cNvSpPr>
              <p:nvPr/>
            </p:nvSpPr>
            <p:spPr bwMode="auto">
              <a:xfrm>
                <a:off x="-3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7" name="Rectangle 49"/>
              <p:cNvSpPr>
                <a:spLocks noChangeAspect="1" noChangeArrowheads="1"/>
              </p:cNvSpPr>
              <p:nvPr/>
            </p:nvSpPr>
            <p:spPr bwMode="auto">
              <a:xfrm>
                <a:off x="-1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8" name="Rectangle 50"/>
              <p:cNvSpPr>
                <a:spLocks noChangeAspect="1" noChangeArrowheads="1"/>
              </p:cNvSpPr>
              <p:nvPr/>
            </p:nvSpPr>
            <p:spPr bwMode="auto">
              <a:xfrm>
                <a:off x="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099" name="Rectangle 51"/>
              <p:cNvSpPr>
                <a:spLocks noChangeAspect="1" noChangeArrowheads="1"/>
              </p:cNvSpPr>
              <p:nvPr/>
            </p:nvSpPr>
            <p:spPr bwMode="auto">
              <a:xfrm>
                <a:off x="2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0" name="Rectangle 52"/>
              <p:cNvSpPr>
                <a:spLocks noChangeAspect="1" noChangeArrowheads="1"/>
              </p:cNvSpPr>
              <p:nvPr/>
            </p:nvSpPr>
            <p:spPr bwMode="auto">
              <a:xfrm>
                <a:off x="4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1" name="Rectangle 53"/>
              <p:cNvSpPr>
                <a:spLocks noChangeAspect="1" noChangeArrowheads="1"/>
              </p:cNvSpPr>
              <p:nvPr/>
            </p:nvSpPr>
            <p:spPr bwMode="auto">
              <a:xfrm>
                <a:off x="6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2" name="Rectangle 54"/>
              <p:cNvSpPr>
                <a:spLocks noChangeAspect="1" noChangeArrowheads="1"/>
              </p:cNvSpPr>
              <p:nvPr/>
            </p:nvSpPr>
            <p:spPr bwMode="auto">
              <a:xfrm>
                <a:off x="809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3" name="Rectangle 55"/>
              <p:cNvSpPr>
                <a:spLocks noChangeAspect="1" noChangeArrowheads="1"/>
              </p:cNvSpPr>
              <p:nvPr/>
            </p:nvSpPr>
            <p:spPr bwMode="auto">
              <a:xfrm>
                <a:off x="-593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4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-394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5" name="Rectangle 57"/>
              <p:cNvSpPr>
                <a:spLocks noChangeAspect="1" noChangeArrowheads="1"/>
              </p:cNvSpPr>
              <p:nvPr/>
            </p:nvSpPr>
            <p:spPr bwMode="auto">
              <a:xfrm>
                <a:off x="-194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6" name="Rectangle 58"/>
              <p:cNvSpPr>
                <a:spLocks noChangeAspect="1" noChangeArrowheads="1"/>
              </p:cNvSpPr>
              <p:nvPr/>
            </p:nvSpPr>
            <p:spPr bwMode="auto">
              <a:xfrm>
                <a:off x="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7" name="Rectangle 59"/>
              <p:cNvSpPr>
                <a:spLocks noChangeAspect="1" noChangeArrowheads="1"/>
              </p:cNvSpPr>
              <p:nvPr/>
            </p:nvSpPr>
            <p:spPr bwMode="auto">
              <a:xfrm>
                <a:off x="2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8" name="Rectangle 60"/>
              <p:cNvSpPr>
                <a:spLocks noChangeAspect="1" noChangeArrowheads="1"/>
              </p:cNvSpPr>
              <p:nvPr/>
            </p:nvSpPr>
            <p:spPr bwMode="auto">
              <a:xfrm>
                <a:off x="4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09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6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0" name="Rectangle 62"/>
              <p:cNvSpPr>
                <a:spLocks noChangeAspect="1" noChangeArrowheads="1"/>
              </p:cNvSpPr>
              <p:nvPr/>
            </p:nvSpPr>
            <p:spPr bwMode="auto">
              <a:xfrm>
                <a:off x="8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1" name="Rectangle 63"/>
              <p:cNvSpPr>
                <a:spLocks noChangeAspect="1" noChangeArrowheads="1"/>
              </p:cNvSpPr>
              <p:nvPr/>
            </p:nvSpPr>
            <p:spPr bwMode="auto">
              <a:xfrm>
                <a:off x="-596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2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-3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3" name="Rectangle 65"/>
              <p:cNvSpPr>
                <a:spLocks noChangeAspect="1" noChangeArrowheads="1"/>
              </p:cNvSpPr>
              <p:nvPr/>
            </p:nvSpPr>
            <p:spPr bwMode="auto">
              <a:xfrm>
                <a:off x="-1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4" name="Rectangle 66"/>
              <p:cNvSpPr>
                <a:spLocks noChangeAspect="1" noChangeArrowheads="1"/>
              </p:cNvSpPr>
              <p:nvPr/>
            </p:nvSpPr>
            <p:spPr bwMode="auto">
              <a:xfrm>
                <a:off x="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5" name="Rectangle 67"/>
              <p:cNvSpPr>
                <a:spLocks noChangeAspect="1" noChangeArrowheads="1"/>
              </p:cNvSpPr>
              <p:nvPr/>
            </p:nvSpPr>
            <p:spPr bwMode="auto">
              <a:xfrm>
                <a:off x="2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6" name="Rectangle 68"/>
              <p:cNvSpPr>
                <a:spLocks noChangeAspect="1" noChangeArrowheads="1"/>
              </p:cNvSpPr>
              <p:nvPr/>
            </p:nvSpPr>
            <p:spPr bwMode="auto">
              <a:xfrm>
                <a:off x="4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7" name="Rectangle 69"/>
              <p:cNvSpPr>
                <a:spLocks noChangeAspect="1" noChangeArrowheads="1"/>
              </p:cNvSpPr>
              <p:nvPr/>
            </p:nvSpPr>
            <p:spPr bwMode="auto">
              <a:xfrm>
                <a:off x="603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18" name="Rectangle 70"/>
              <p:cNvSpPr>
                <a:spLocks noChangeAspect="1" noChangeArrowheads="1"/>
              </p:cNvSpPr>
              <p:nvPr/>
            </p:nvSpPr>
            <p:spPr bwMode="auto">
              <a:xfrm>
                <a:off x="8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4119" name="Group 71"/>
          <p:cNvGrpSpPr>
            <a:grpSpLocks/>
          </p:cNvGrpSpPr>
          <p:nvPr/>
        </p:nvGrpSpPr>
        <p:grpSpPr bwMode="auto">
          <a:xfrm>
            <a:off x="2713038" y="4493445"/>
            <a:ext cx="1612900" cy="1624013"/>
            <a:chOff x="749" y="2837"/>
            <a:chExt cx="1016" cy="1023"/>
          </a:xfrm>
        </p:grpSpPr>
        <p:sp>
          <p:nvSpPr>
            <p:cNvPr id="1154120" name="Line 72"/>
            <p:cNvSpPr>
              <a:spLocks noChangeShapeType="1"/>
            </p:cNvSpPr>
            <p:nvPr/>
          </p:nvSpPr>
          <p:spPr bwMode="auto">
            <a:xfrm>
              <a:off x="1194" y="2840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1" name="Line 73"/>
            <p:cNvSpPr>
              <a:spLocks noChangeShapeType="1"/>
            </p:cNvSpPr>
            <p:nvPr/>
          </p:nvSpPr>
          <p:spPr bwMode="auto">
            <a:xfrm>
              <a:off x="1407" y="2837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2" name="Line 74"/>
            <p:cNvSpPr>
              <a:spLocks noChangeShapeType="1"/>
            </p:cNvSpPr>
            <p:nvPr/>
          </p:nvSpPr>
          <p:spPr bwMode="auto">
            <a:xfrm>
              <a:off x="1398" y="3188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3" name="Line 75"/>
            <p:cNvSpPr>
              <a:spLocks noChangeShapeType="1"/>
            </p:cNvSpPr>
            <p:nvPr/>
          </p:nvSpPr>
          <p:spPr bwMode="auto">
            <a:xfrm>
              <a:off x="1182" y="3188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4" name="Line 76"/>
            <p:cNvSpPr>
              <a:spLocks noChangeShapeType="1"/>
            </p:cNvSpPr>
            <p:nvPr/>
          </p:nvSpPr>
          <p:spPr bwMode="auto">
            <a:xfrm>
              <a:off x="1006" y="3696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5" name="Line 77"/>
            <p:cNvSpPr>
              <a:spLocks noChangeShapeType="1"/>
            </p:cNvSpPr>
            <p:nvPr/>
          </p:nvSpPr>
          <p:spPr bwMode="auto">
            <a:xfrm>
              <a:off x="806" y="3860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6" name="Line 78"/>
            <p:cNvSpPr>
              <a:spLocks noChangeShapeType="1"/>
            </p:cNvSpPr>
            <p:nvPr/>
          </p:nvSpPr>
          <p:spPr bwMode="auto">
            <a:xfrm rot="-5400000">
              <a:off x="694" y="3596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7" name="Line 79"/>
            <p:cNvSpPr>
              <a:spLocks noChangeShapeType="1"/>
            </p:cNvSpPr>
            <p:nvPr/>
          </p:nvSpPr>
          <p:spPr bwMode="auto">
            <a:xfrm rot="-5400000">
              <a:off x="1294" y="3288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8" name="Line 80"/>
            <p:cNvSpPr>
              <a:spLocks noChangeShapeType="1"/>
            </p:cNvSpPr>
            <p:nvPr/>
          </p:nvSpPr>
          <p:spPr bwMode="auto">
            <a:xfrm rot="-5400000">
              <a:off x="1106" y="3596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129" name="Line 81"/>
            <p:cNvSpPr>
              <a:spLocks noChangeShapeType="1"/>
            </p:cNvSpPr>
            <p:nvPr/>
          </p:nvSpPr>
          <p:spPr bwMode="auto">
            <a:xfrm rot="-5400000">
              <a:off x="1710" y="3776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4130" name="Text Box 82"/>
          <p:cNvSpPr txBox="1">
            <a:spLocks noChangeArrowheads="1"/>
          </p:cNvSpPr>
          <p:nvPr/>
        </p:nvSpPr>
        <p:spPr bwMode="auto">
          <a:xfrm>
            <a:off x="2560639" y="3491733"/>
            <a:ext cx="2543175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US" b="1">
                <a:solidFill>
                  <a:srgbClr val="990000"/>
                </a:solidFill>
                <a:latin typeface="Tahoma" pitchFamily="34" charset="0"/>
              </a:rPr>
              <a:t>some discontinuities</a:t>
            </a:r>
          </a:p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US" b="1">
                <a:solidFill>
                  <a:srgbClr val="990000"/>
                </a:solidFill>
                <a:latin typeface="Tahoma" pitchFamily="34" charset="0"/>
              </a:rPr>
              <a:t>are marked</a:t>
            </a:r>
          </a:p>
        </p:txBody>
      </p:sp>
      <p:grpSp>
        <p:nvGrpSpPr>
          <p:cNvPr id="1154131" name="Group 83"/>
          <p:cNvGrpSpPr>
            <a:grpSpLocks/>
          </p:cNvGrpSpPr>
          <p:nvPr/>
        </p:nvGrpSpPr>
        <p:grpSpPr bwMode="auto">
          <a:xfrm>
            <a:off x="7032626" y="4033070"/>
            <a:ext cx="2417763" cy="2568575"/>
            <a:chOff x="3470" y="2547"/>
            <a:chExt cx="1523" cy="1618"/>
          </a:xfrm>
        </p:grpSpPr>
        <p:grpSp>
          <p:nvGrpSpPr>
            <p:cNvPr id="1154132" name="Group 84"/>
            <p:cNvGrpSpPr>
              <a:grpSpLocks/>
            </p:cNvGrpSpPr>
            <p:nvPr/>
          </p:nvGrpSpPr>
          <p:grpSpPr bwMode="auto">
            <a:xfrm>
              <a:off x="3470" y="2547"/>
              <a:ext cx="1523" cy="1297"/>
              <a:chOff x="2453" y="2346"/>
              <a:chExt cx="1523" cy="1297"/>
            </a:xfrm>
          </p:grpSpPr>
          <p:sp>
            <p:nvSpPr>
              <p:cNvPr id="1154133" name="Rectangle 85"/>
              <p:cNvSpPr>
                <a:spLocks noChangeAspect="1" noChangeArrowheads="1"/>
              </p:cNvSpPr>
              <p:nvPr/>
            </p:nvSpPr>
            <p:spPr bwMode="auto">
              <a:xfrm>
                <a:off x="2462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4" name="Rectangle 86"/>
              <p:cNvSpPr>
                <a:spLocks noChangeAspect="1" noChangeArrowheads="1"/>
              </p:cNvSpPr>
              <p:nvPr/>
            </p:nvSpPr>
            <p:spPr bwMode="auto">
              <a:xfrm>
                <a:off x="26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5" name="Rectangle 87"/>
              <p:cNvSpPr>
                <a:spLocks noChangeAspect="1" noChangeArrowheads="1"/>
              </p:cNvSpPr>
              <p:nvPr/>
            </p:nvSpPr>
            <p:spPr bwMode="auto">
              <a:xfrm>
                <a:off x="28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6" name="Rectangle 88"/>
              <p:cNvSpPr>
                <a:spLocks noChangeAspect="1" noChangeArrowheads="1"/>
              </p:cNvSpPr>
              <p:nvPr/>
            </p:nvSpPr>
            <p:spPr bwMode="auto">
              <a:xfrm>
                <a:off x="3061" y="234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7" name="Rectangle 89"/>
              <p:cNvSpPr>
                <a:spLocks noChangeAspect="1" noChangeArrowheads="1"/>
              </p:cNvSpPr>
              <p:nvPr/>
            </p:nvSpPr>
            <p:spPr bwMode="auto">
              <a:xfrm>
                <a:off x="32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8" name="Rectangle 90"/>
              <p:cNvSpPr>
                <a:spLocks noChangeAspect="1" noChangeArrowheads="1"/>
              </p:cNvSpPr>
              <p:nvPr/>
            </p:nvSpPr>
            <p:spPr bwMode="auto">
              <a:xfrm>
                <a:off x="34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39" name="Rectangle 91"/>
              <p:cNvSpPr>
                <a:spLocks noChangeAspect="1" noChangeArrowheads="1"/>
              </p:cNvSpPr>
              <p:nvPr/>
            </p:nvSpPr>
            <p:spPr bwMode="auto">
              <a:xfrm>
                <a:off x="36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0" name="Rectangle 92"/>
              <p:cNvSpPr>
                <a:spLocks noChangeAspect="1" noChangeArrowheads="1"/>
              </p:cNvSpPr>
              <p:nvPr/>
            </p:nvSpPr>
            <p:spPr bwMode="auto">
              <a:xfrm>
                <a:off x="3861" y="234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1" name="Rectangle 93"/>
              <p:cNvSpPr>
                <a:spLocks noChangeAspect="1" noChangeArrowheads="1"/>
              </p:cNvSpPr>
              <p:nvPr/>
            </p:nvSpPr>
            <p:spPr bwMode="auto">
              <a:xfrm>
                <a:off x="2459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2" name="Rectangle 94"/>
              <p:cNvSpPr>
                <a:spLocks noChangeAspect="1" noChangeArrowheads="1"/>
              </p:cNvSpPr>
              <p:nvPr/>
            </p:nvSpPr>
            <p:spPr bwMode="auto">
              <a:xfrm>
                <a:off x="26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3" name="Rectangle 95"/>
              <p:cNvSpPr>
                <a:spLocks noChangeAspect="1" noChangeArrowheads="1"/>
              </p:cNvSpPr>
              <p:nvPr/>
            </p:nvSpPr>
            <p:spPr bwMode="auto">
              <a:xfrm>
                <a:off x="28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4" name="Rectangle 96"/>
              <p:cNvSpPr>
                <a:spLocks noChangeAspect="1" noChangeArrowheads="1"/>
              </p:cNvSpPr>
              <p:nvPr/>
            </p:nvSpPr>
            <p:spPr bwMode="auto">
              <a:xfrm>
                <a:off x="3058" y="251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5" name="Rectangle 97"/>
              <p:cNvSpPr>
                <a:spLocks noChangeAspect="1" noChangeArrowheads="1"/>
              </p:cNvSpPr>
              <p:nvPr/>
            </p:nvSpPr>
            <p:spPr bwMode="auto">
              <a:xfrm>
                <a:off x="32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6" name="Rectangle 98"/>
              <p:cNvSpPr>
                <a:spLocks noChangeAspect="1" noChangeArrowheads="1"/>
              </p:cNvSpPr>
              <p:nvPr/>
            </p:nvSpPr>
            <p:spPr bwMode="auto">
              <a:xfrm>
                <a:off x="34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7" name="Rectangle 99"/>
              <p:cNvSpPr>
                <a:spLocks noChangeAspect="1" noChangeArrowheads="1"/>
              </p:cNvSpPr>
              <p:nvPr/>
            </p:nvSpPr>
            <p:spPr bwMode="auto">
              <a:xfrm>
                <a:off x="36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8" name="Rectangle 100"/>
              <p:cNvSpPr>
                <a:spLocks noChangeAspect="1" noChangeArrowheads="1"/>
              </p:cNvSpPr>
              <p:nvPr/>
            </p:nvSpPr>
            <p:spPr bwMode="auto">
              <a:xfrm>
                <a:off x="3858" y="251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49" name="Rectangle 101"/>
              <p:cNvSpPr>
                <a:spLocks noChangeAspect="1" noChangeArrowheads="1"/>
              </p:cNvSpPr>
              <p:nvPr/>
            </p:nvSpPr>
            <p:spPr bwMode="auto">
              <a:xfrm>
                <a:off x="2456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0" name="Rectangle 102"/>
              <p:cNvSpPr>
                <a:spLocks noChangeAspect="1" noChangeArrowheads="1"/>
              </p:cNvSpPr>
              <p:nvPr/>
            </p:nvSpPr>
            <p:spPr bwMode="auto">
              <a:xfrm>
                <a:off x="26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1" name="Rectangle 103"/>
              <p:cNvSpPr>
                <a:spLocks noChangeAspect="1" noChangeArrowheads="1"/>
              </p:cNvSpPr>
              <p:nvPr/>
            </p:nvSpPr>
            <p:spPr bwMode="auto">
              <a:xfrm>
                <a:off x="28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2" name="Rectangle 104"/>
              <p:cNvSpPr>
                <a:spLocks noChangeAspect="1" noChangeArrowheads="1"/>
              </p:cNvSpPr>
              <p:nvPr/>
            </p:nvSpPr>
            <p:spPr bwMode="auto">
              <a:xfrm>
                <a:off x="3055" y="268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3" name="Rectangle 105"/>
              <p:cNvSpPr>
                <a:spLocks noChangeAspect="1" noChangeArrowheads="1"/>
              </p:cNvSpPr>
              <p:nvPr/>
            </p:nvSpPr>
            <p:spPr bwMode="auto">
              <a:xfrm>
                <a:off x="32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4" name="Rectangle 106"/>
              <p:cNvSpPr>
                <a:spLocks noChangeAspect="1" noChangeArrowheads="1"/>
              </p:cNvSpPr>
              <p:nvPr/>
            </p:nvSpPr>
            <p:spPr bwMode="auto">
              <a:xfrm>
                <a:off x="34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5" name="Rectangle 107"/>
              <p:cNvSpPr>
                <a:spLocks noChangeAspect="1" noChangeArrowheads="1"/>
              </p:cNvSpPr>
              <p:nvPr/>
            </p:nvSpPr>
            <p:spPr bwMode="auto">
              <a:xfrm>
                <a:off x="36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6" name="Rectangle 108"/>
              <p:cNvSpPr>
                <a:spLocks noChangeAspect="1" noChangeArrowheads="1"/>
              </p:cNvSpPr>
              <p:nvPr/>
            </p:nvSpPr>
            <p:spPr bwMode="auto">
              <a:xfrm>
                <a:off x="3855" y="268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7" name="Rectangle 109"/>
              <p:cNvSpPr>
                <a:spLocks noChangeAspect="1" noChangeArrowheads="1"/>
              </p:cNvSpPr>
              <p:nvPr/>
            </p:nvSpPr>
            <p:spPr bwMode="auto">
              <a:xfrm>
                <a:off x="2453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8" name="Rectangle 110"/>
              <p:cNvSpPr>
                <a:spLocks noChangeAspect="1" noChangeArrowheads="1"/>
              </p:cNvSpPr>
              <p:nvPr/>
            </p:nvSpPr>
            <p:spPr bwMode="auto">
              <a:xfrm>
                <a:off x="26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59" name="Rectangle 111"/>
              <p:cNvSpPr>
                <a:spLocks noChangeAspect="1" noChangeArrowheads="1"/>
              </p:cNvSpPr>
              <p:nvPr/>
            </p:nvSpPr>
            <p:spPr bwMode="auto">
              <a:xfrm>
                <a:off x="28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0" name="Rectangle 112"/>
              <p:cNvSpPr>
                <a:spLocks noChangeAspect="1" noChangeArrowheads="1"/>
              </p:cNvSpPr>
              <p:nvPr/>
            </p:nvSpPr>
            <p:spPr bwMode="auto">
              <a:xfrm>
                <a:off x="3052" y="285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1" name="Rectangle 113"/>
              <p:cNvSpPr>
                <a:spLocks noChangeAspect="1" noChangeArrowheads="1"/>
              </p:cNvSpPr>
              <p:nvPr/>
            </p:nvSpPr>
            <p:spPr bwMode="auto">
              <a:xfrm>
                <a:off x="32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2" name="Rectangle 114"/>
              <p:cNvSpPr>
                <a:spLocks noChangeAspect="1" noChangeArrowheads="1"/>
              </p:cNvSpPr>
              <p:nvPr/>
            </p:nvSpPr>
            <p:spPr bwMode="auto">
              <a:xfrm>
                <a:off x="34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3" name="Rectangle 115"/>
              <p:cNvSpPr>
                <a:spLocks noChangeAspect="1" noChangeArrowheads="1"/>
              </p:cNvSpPr>
              <p:nvPr/>
            </p:nvSpPr>
            <p:spPr bwMode="auto">
              <a:xfrm>
                <a:off x="36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4" name="Rectangle 116"/>
              <p:cNvSpPr>
                <a:spLocks noChangeAspect="1" noChangeArrowheads="1"/>
              </p:cNvSpPr>
              <p:nvPr/>
            </p:nvSpPr>
            <p:spPr bwMode="auto">
              <a:xfrm>
                <a:off x="3852" y="285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5" name="Rectangle 117"/>
              <p:cNvSpPr>
                <a:spLocks noChangeAspect="1" noChangeArrowheads="1"/>
              </p:cNvSpPr>
              <p:nvPr/>
            </p:nvSpPr>
            <p:spPr bwMode="auto">
              <a:xfrm>
                <a:off x="2462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6" name="Rectangle 118"/>
              <p:cNvSpPr>
                <a:spLocks noChangeAspect="1" noChangeArrowheads="1"/>
              </p:cNvSpPr>
              <p:nvPr/>
            </p:nvSpPr>
            <p:spPr bwMode="auto">
              <a:xfrm>
                <a:off x="26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7" name="Rectangle 119"/>
              <p:cNvSpPr>
                <a:spLocks noChangeAspect="1" noChangeArrowheads="1"/>
              </p:cNvSpPr>
              <p:nvPr/>
            </p:nvSpPr>
            <p:spPr bwMode="auto">
              <a:xfrm>
                <a:off x="28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8" name="Rectangle 120"/>
              <p:cNvSpPr>
                <a:spLocks noChangeAspect="1" noChangeArrowheads="1"/>
              </p:cNvSpPr>
              <p:nvPr/>
            </p:nvSpPr>
            <p:spPr bwMode="auto">
              <a:xfrm>
                <a:off x="3061" y="301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69" name="Rectangle 121"/>
              <p:cNvSpPr>
                <a:spLocks noChangeAspect="1" noChangeArrowheads="1"/>
              </p:cNvSpPr>
              <p:nvPr/>
            </p:nvSpPr>
            <p:spPr bwMode="auto">
              <a:xfrm>
                <a:off x="32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0" name="Rectangle 122"/>
              <p:cNvSpPr>
                <a:spLocks noChangeAspect="1" noChangeArrowheads="1"/>
              </p:cNvSpPr>
              <p:nvPr/>
            </p:nvSpPr>
            <p:spPr bwMode="auto">
              <a:xfrm>
                <a:off x="34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1" name="Rectangle 123"/>
              <p:cNvSpPr>
                <a:spLocks noChangeAspect="1" noChangeArrowheads="1"/>
              </p:cNvSpPr>
              <p:nvPr/>
            </p:nvSpPr>
            <p:spPr bwMode="auto">
              <a:xfrm>
                <a:off x="36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2" name="Rectangle 124"/>
              <p:cNvSpPr>
                <a:spLocks noChangeAspect="1" noChangeArrowheads="1"/>
              </p:cNvSpPr>
              <p:nvPr/>
            </p:nvSpPr>
            <p:spPr bwMode="auto">
              <a:xfrm>
                <a:off x="3861" y="301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3" name="Rectangle 125"/>
              <p:cNvSpPr>
                <a:spLocks noChangeAspect="1" noChangeArrowheads="1"/>
              </p:cNvSpPr>
              <p:nvPr/>
            </p:nvSpPr>
            <p:spPr bwMode="auto">
              <a:xfrm>
                <a:off x="2459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4" name="Rectangle 126"/>
              <p:cNvSpPr>
                <a:spLocks noChangeAspect="1" noChangeArrowheads="1"/>
              </p:cNvSpPr>
              <p:nvPr/>
            </p:nvSpPr>
            <p:spPr bwMode="auto">
              <a:xfrm>
                <a:off x="26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5" name="Rectangle 127"/>
              <p:cNvSpPr>
                <a:spLocks noChangeAspect="1" noChangeArrowheads="1"/>
              </p:cNvSpPr>
              <p:nvPr/>
            </p:nvSpPr>
            <p:spPr bwMode="auto">
              <a:xfrm>
                <a:off x="28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6" name="Rectangle 128"/>
              <p:cNvSpPr>
                <a:spLocks noChangeAspect="1" noChangeArrowheads="1"/>
              </p:cNvSpPr>
              <p:nvPr/>
            </p:nvSpPr>
            <p:spPr bwMode="auto">
              <a:xfrm>
                <a:off x="3058" y="318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7" name="Rectangle 129"/>
              <p:cNvSpPr>
                <a:spLocks noChangeAspect="1" noChangeArrowheads="1"/>
              </p:cNvSpPr>
              <p:nvPr/>
            </p:nvSpPr>
            <p:spPr bwMode="auto">
              <a:xfrm>
                <a:off x="32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8" name="Rectangle 130"/>
              <p:cNvSpPr>
                <a:spLocks noChangeAspect="1" noChangeArrowheads="1"/>
              </p:cNvSpPr>
              <p:nvPr/>
            </p:nvSpPr>
            <p:spPr bwMode="auto">
              <a:xfrm>
                <a:off x="34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79" name="Rectangle 131"/>
              <p:cNvSpPr>
                <a:spLocks noChangeAspect="1" noChangeArrowheads="1"/>
              </p:cNvSpPr>
              <p:nvPr/>
            </p:nvSpPr>
            <p:spPr bwMode="auto">
              <a:xfrm>
                <a:off x="36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0" name="Rectangle 132"/>
              <p:cNvSpPr>
                <a:spLocks noChangeAspect="1" noChangeArrowheads="1"/>
              </p:cNvSpPr>
              <p:nvPr/>
            </p:nvSpPr>
            <p:spPr bwMode="auto">
              <a:xfrm>
                <a:off x="3858" y="318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1" name="Rectangle 133"/>
              <p:cNvSpPr>
                <a:spLocks noChangeAspect="1" noChangeArrowheads="1"/>
              </p:cNvSpPr>
              <p:nvPr/>
            </p:nvSpPr>
            <p:spPr bwMode="auto">
              <a:xfrm>
                <a:off x="2456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2" name="Rectangle 134"/>
              <p:cNvSpPr>
                <a:spLocks noChangeAspect="1" noChangeArrowheads="1"/>
              </p:cNvSpPr>
              <p:nvPr/>
            </p:nvSpPr>
            <p:spPr bwMode="auto">
              <a:xfrm>
                <a:off x="26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3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28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4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3055" y="3360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5" name="Rectangle 137"/>
              <p:cNvSpPr>
                <a:spLocks noChangeAspect="1" noChangeArrowheads="1"/>
              </p:cNvSpPr>
              <p:nvPr/>
            </p:nvSpPr>
            <p:spPr bwMode="auto">
              <a:xfrm>
                <a:off x="32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6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34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7" name="Rectangle 139"/>
              <p:cNvSpPr>
                <a:spLocks noChangeAspect="1" noChangeArrowheads="1"/>
              </p:cNvSpPr>
              <p:nvPr/>
            </p:nvSpPr>
            <p:spPr bwMode="auto">
              <a:xfrm>
                <a:off x="36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8" name="Rectangle 140"/>
              <p:cNvSpPr>
                <a:spLocks noChangeAspect="1" noChangeArrowheads="1"/>
              </p:cNvSpPr>
              <p:nvPr/>
            </p:nvSpPr>
            <p:spPr bwMode="auto">
              <a:xfrm>
                <a:off x="3855" y="3360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89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2453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0" name="Rectangle 142"/>
              <p:cNvSpPr>
                <a:spLocks noChangeAspect="1" noChangeArrowheads="1"/>
              </p:cNvSpPr>
              <p:nvPr/>
            </p:nvSpPr>
            <p:spPr bwMode="auto">
              <a:xfrm>
                <a:off x="26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1" name="Rectangle 143"/>
              <p:cNvSpPr>
                <a:spLocks noChangeAspect="1" noChangeArrowheads="1"/>
              </p:cNvSpPr>
              <p:nvPr/>
            </p:nvSpPr>
            <p:spPr bwMode="auto">
              <a:xfrm>
                <a:off x="28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2" name="Rectangle 144"/>
              <p:cNvSpPr>
                <a:spLocks noChangeAspect="1" noChangeArrowheads="1"/>
              </p:cNvSpPr>
              <p:nvPr/>
            </p:nvSpPr>
            <p:spPr bwMode="auto">
              <a:xfrm>
                <a:off x="3052" y="352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3" name="Rectangle 145"/>
              <p:cNvSpPr>
                <a:spLocks noChangeAspect="1" noChangeArrowheads="1"/>
              </p:cNvSpPr>
              <p:nvPr/>
            </p:nvSpPr>
            <p:spPr bwMode="auto">
              <a:xfrm>
                <a:off x="32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4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34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5" name="Rectangle 147"/>
              <p:cNvSpPr>
                <a:spLocks noChangeAspect="1" noChangeArrowheads="1"/>
              </p:cNvSpPr>
              <p:nvPr/>
            </p:nvSpPr>
            <p:spPr bwMode="auto">
              <a:xfrm>
                <a:off x="36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4196" name="Rectangle 148"/>
              <p:cNvSpPr>
                <a:spLocks noChangeAspect="1" noChangeArrowheads="1"/>
              </p:cNvSpPr>
              <p:nvPr/>
            </p:nvSpPr>
            <p:spPr bwMode="auto">
              <a:xfrm>
                <a:off x="3852" y="352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4197" name="Text Box 149"/>
            <p:cNvSpPr txBox="1">
              <a:spLocks noChangeArrowheads="1"/>
            </p:cNvSpPr>
            <p:nvPr/>
          </p:nvSpPr>
          <p:spPr bwMode="auto">
            <a:xfrm>
              <a:off x="3606" y="3953"/>
              <a:ext cx="125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8 discontinuities</a:t>
              </a:r>
            </a:p>
          </p:txBody>
        </p:sp>
      </p:grpSp>
      <p:grpSp>
        <p:nvGrpSpPr>
          <p:cNvPr id="1154198" name="Group 150"/>
          <p:cNvGrpSpPr>
            <a:grpSpLocks/>
          </p:cNvGrpSpPr>
          <p:nvPr/>
        </p:nvGrpSpPr>
        <p:grpSpPr bwMode="auto">
          <a:xfrm>
            <a:off x="8134351" y="4114033"/>
            <a:ext cx="227013" cy="1908175"/>
            <a:chOff x="4164" y="2598"/>
            <a:chExt cx="143" cy="1202"/>
          </a:xfrm>
        </p:grpSpPr>
        <p:sp>
          <p:nvSpPr>
            <p:cNvPr id="1154199" name="Line 151"/>
            <p:cNvSpPr>
              <a:spLocks noChangeShapeType="1"/>
            </p:cNvSpPr>
            <p:nvPr/>
          </p:nvSpPr>
          <p:spPr bwMode="auto">
            <a:xfrm>
              <a:off x="4197" y="2598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0" name="Line 152"/>
            <p:cNvSpPr>
              <a:spLocks noChangeShapeType="1"/>
            </p:cNvSpPr>
            <p:nvPr/>
          </p:nvSpPr>
          <p:spPr bwMode="auto">
            <a:xfrm>
              <a:off x="4188" y="2780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1" name="Line 153"/>
            <p:cNvSpPr>
              <a:spLocks noChangeShapeType="1"/>
            </p:cNvSpPr>
            <p:nvPr/>
          </p:nvSpPr>
          <p:spPr bwMode="auto">
            <a:xfrm>
              <a:off x="4185" y="2937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2" name="Line 154"/>
            <p:cNvSpPr>
              <a:spLocks noChangeShapeType="1"/>
            </p:cNvSpPr>
            <p:nvPr/>
          </p:nvSpPr>
          <p:spPr bwMode="auto">
            <a:xfrm>
              <a:off x="4176" y="3119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3" name="Line 155"/>
            <p:cNvSpPr>
              <a:spLocks noChangeShapeType="1"/>
            </p:cNvSpPr>
            <p:nvPr/>
          </p:nvSpPr>
          <p:spPr bwMode="auto">
            <a:xfrm>
              <a:off x="4185" y="3279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4" name="Line 156"/>
            <p:cNvSpPr>
              <a:spLocks noChangeShapeType="1"/>
            </p:cNvSpPr>
            <p:nvPr/>
          </p:nvSpPr>
          <p:spPr bwMode="auto">
            <a:xfrm>
              <a:off x="4176" y="3461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5" name="Line 157"/>
            <p:cNvSpPr>
              <a:spLocks noChangeShapeType="1"/>
            </p:cNvSpPr>
            <p:nvPr/>
          </p:nvSpPr>
          <p:spPr bwMode="auto">
            <a:xfrm>
              <a:off x="4173" y="3618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4206" name="Line 158"/>
            <p:cNvSpPr>
              <a:spLocks noChangeShapeType="1"/>
            </p:cNvSpPr>
            <p:nvPr/>
          </p:nvSpPr>
          <p:spPr bwMode="auto">
            <a:xfrm>
              <a:off x="4164" y="3800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4207" name="Text Box 159"/>
          <p:cNvSpPr txBox="1">
            <a:spLocks noChangeArrowheads="1"/>
          </p:cNvSpPr>
          <p:nvPr/>
        </p:nvSpPr>
        <p:spPr bwMode="auto">
          <a:xfrm>
            <a:off x="7164388" y="3480620"/>
            <a:ext cx="2223686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lnSpc>
                <a:spcPct val="80000"/>
              </a:lnSpc>
              <a:buFontTx/>
              <a:buNone/>
            </a:pPr>
            <a:r>
              <a:rPr lang="en-US" b="1">
                <a:solidFill>
                  <a:srgbClr val="990000"/>
                </a:solidFill>
                <a:latin typeface="Tahoma" pitchFamily="34" charset="0"/>
              </a:rPr>
              <a:t>all discontinuities</a:t>
            </a:r>
          </a:p>
          <a:p>
            <a:pPr algn="l" eaLnBrk="1" hangingPunct="1">
              <a:lnSpc>
                <a:spcPct val="80000"/>
              </a:lnSpc>
              <a:buFontTx/>
              <a:buNone/>
            </a:pPr>
            <a:r>
              <a:rPr lang="en-US" b="1">
                <a:solidFill>
                  <a:srgbClr val="990000"/>
                </a:solidFill>
                <a:latin typeface="Tahoma" pitchFamily="34" charset="0"/>
              </a:rPr>
              <a:t>are marked</a:t>
            </a:r>
          </a:p>
        </p:txBody>
      </p:sp>
    </p:spTree>
    <p:extLst>
      <p:ext uri="{BB962C8B-B14F-4D97-AF65-F5344CB8AC3E}">
        <p14:creationId xmlns:p14="http://schemas.microsoft.com/office/powerpoint/2010/main" val="198646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4051" grpId="0" build="p" bldLvl="5" autoUpdateAnimBg="0"/>
      <p:bldP spid="1154130" grpId="0" autoUpdateAnimBg="0"/>
      <p:bldP spid="115420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Labeling: Data Constraints</a:t>
            </a:r>
          </a:p>
        </p:txBody>
      </p:sp>
      <p:sp>
        <p:nvSpPr>
          <p:cNvPr id="115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88" y="1590675"/>
            <a:ext cx="9278938" cy="4525963"/>
          </a:xfrm>
        </p:spPr>
        <p:txBody>
          <a:bodyPr/>
          <a:lstStyle/>
          <a:p>
            <a:pPr lvl="2"/>
            <a:r>
              <a:rPr lang="en-US" dirty="0"/>
              <a:t>How to count the number of discontinuities in a labeling L?</a:t>
            </a:r>
          </a:p>
          <a:p>
            <a:pPr lvl="3"/>
            <a:r>
              <a:rPr lang="en-US" dirty="0"/>
              <a:t>Let N be the set of all adjacent pixels</a:t>
            </a:r>
          </a:p>
          <a:p>
            <a:pPr lvl="3"/>
            <a:r>
              <a:rPr lang="en-US" dirty="0"/>
              <a:t>Thus our N consists of edges between immediately adjacent pixels</a:t>
            </a:r>
          </a:p>
        </p:txBody>
      </p:sp>
      <p:grpSp>
        <p:nvGrpSpPr>
          <p:cNvPr id="1156100" name="Group 4"/>
          <p:cNvGrpSpPr>
            <a:grpSpLocks/>
          </p:cNvGrpSpPr>
          <p:nvPr/>
        </p:nvGrpSpPr>
        <p:grpSpPr bwMode="auto">
          <a:xfrm>
            <a:off x="7985126" y="4259255"/>
            <a:ext cx="2417763" cy="2487612"/>
            <a:chOff x="4070" y="2598"/>
            <a:chExt cx="1523" cy="1567"/>
          </a:xfrm>
        </p:grpSpPr>
        <p:sp>
          <p:nvSpPr>
            <p:cNvPr id="1156101" name="Text Box 5"/>
            <p:cNvSpPr txBox="1">
              <a:spLocks noChangeArrowheads="1"/>
            </p:cNvSpPr>
            <p:nvPr/>
          </p:nvSpPr>
          <p:spPr bwMode="auto">
            <a:xfrm>
              <a:off x="4216" y="3953"/>
              <a:ext cx="133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  <a:buFontTx/>
                <a:buNone/>
              </a:pP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31 discontinuities</a:t>
              </a:r>
            </a:p>
          </p:txBody>
        </p:sp>
        <p:grpSp>
          <p:nvGrpSpPr>
            <p:cNvPr id="1156102" name="Group 6"/>
            <p:cNvGrpSpPr>
              <a:grpSpLocks/>
            </p:cNvGrpSpPr>
            <p:nvPr/>
          </p:nvGrpSpPr>
          <p:grpSpPr bwMode="auto">
            <a:xfrm>
              <a:off x="4070" y="2598"/>
              <a:ext cx="1523" cy="1297"/>
              <a:chOff x="-596" y="2634"/>
              <a:chExt cx="1523" cy="1297"/>
            </a:xfrm>
          </p:grpSpPr>
          <p:sp>
            <p:nvSpPr>
              <p:cNvPr id="1156103" name="Rectangle 7"/>
              <p:cNvSpPr>
                <a:spLocks noChangeAspect="1" noChangeArrowheads="1"/>
              </p:cNvSpPr>
              <p:nvPr/>
            </p:nvSpPr>
            <p:spPr bwMode="auto">
              <a:xfrm>
                <a:off x="-587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4" name="Rectangle 8"/>
              <p:cNvSpPr>
                <a:spLocks noChangeAspect="1" noChangeArrowheads="1"/>
              </p:cNvSpPr>
              <p:nvPr/>
            </p:nvSpPr>
            <p:spPr bwMode="auto">
              <a:xfrm>
                <a:off x="-3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5" name="Rectangle 9"/>
              <p:cNvSpPr>
                <a:spLocks noChangeAspect="1" noChangeArrowheads="1"/>
              </p:cNvSpPr>
              <p:nvPr/>
            </p:nvSpPr>
            <p:spPr bwMode="auto">
              <a:xfrm>
                <a:off x="-188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6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7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2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8" name="Rectangle 12"/>
              <p:cNvSpPr>
                <a:spLocks noChangeAspect="1" noChangeArrowheads="1"/>
              </p:cNvSpPr>
              <p:nvPr/>
            </p:nvSpPr>
            <p:spPr bwMode="auto">
              <a:xfrm>
                <a:off x="4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09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6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0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812" y="263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1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-590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2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-3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3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-191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4" name="Rectangle 18"/>
              <p:cNvSpPr>
                <a:spLocks noChangeAspect="1" noChangeArrowheads="1"/>
              </p:cNvSpPr>
              <p:nvPr/>
            </p:nvSpPr>
            <p:spPr bwMode="auto">
              <a:xfrm>
                <a:off x="9" y="2802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5" name="Rectangle 19"/>
              <p:cNvSpPr>
                <a:spLocks noChangeAspect="1" noChangeArrowheads="1"/>
              </p:cNvSpPr>
              <p:nvPr/>
            </p:nvSpPr>
            <p:spPr bwMode="auto">
              <a:xfrm>
                <a:off x="2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6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4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7" name="Rectangle 21"/>
              <p:cNvSpPr>
                <a:spLocks noChangeAspect="1" noChangeArrowheads="1"/>
              </p:cNvSpPr>
              <p:nvPr/>
            </p:nvSpPr>
            <p:spPr bwMode="auto">
              <a:xfrm>
                <a:off x="6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8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809" y="280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19" name="Rectangle 23"/>
              <p:cNvSpPr>
                <a:spLocks noChangeAspect="1" noChangeArrowheads="1"/>
              </p:cNvSpPr>
              <p:nvPr/>
            </p:nvSpPr>
            <p:spPr bwMode="auto">
              <a:xfrm>
                <a:off x="-593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0" name="Rectangle 24"/>
              <p:cNvSpPr>
                <a:spLocks noChangeAspect="1" noChangeArrowheads="1"/>
              </p:cNvSpPr>
              <p:nvPr/>
            </p:nvSpPr>
            <p:spPr bwMode="auto">
              <a:xfrm>
                <a:off x="-394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1" name="Rectangle 25"/>
              <p:cNvSpPr>
                <a:spLocks noChangeAspect="1" noChangeArrowheads="1"/>
              </p:cNvSpPr>
              <p:nvPr/>
            </p:nvSpPr>
            <p:spPr bwMode="auto">
              <a:xfrm>
                <a:off x="-194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2" name="Rectangle 26"/>
              <p:cNvSpPr>
                <a:spLocks noChangeAspect="1" noChangeArrowheads="1"/>
              </p:cNvSpPr>
              <p:nvPr/>
            </p:nvSpPr>
            <p:spPr bwMode="auto">
              <a:xfrm>
                <a:off x="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3" name="Rectangle 27"/>
              <p:cNvSpPr>
                <a:spLocks noChangeAspect="1" noChangeArrowheads="1"/>
              </p:cNvSpPr>
              <p:nvPr/>
            </p:nvSpPr>
            <p:spPr bwMode="auto">
              <a:xfrm>
                <a:off x="206" y="297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4" name="Rectangle 28"/>
              <p:cNvSpPr>
                <a:spLocks noChangeAspect="1" noChangeArrowheads="1"/>
              </p:cNvSpPr>
              <p:nvPr/>
            </p:nvSpPr>
            <p:spPr bwMode="auto">
              <a:xfrm>
                <a:off x="4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5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6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6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806" y="297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7" name="Rectangle 31"/>
              <p:cNvSpPr>
                <a:spLocks noChangeAspect="1" noChangeArrowheads="1"/>
              </p:cNvSpPr>
              <p:nvPr/>
            </p:nvSpPr>
            <p:spPr bwMode="auto">
              <a:xfrm>
                <a:off x="-596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8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-397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29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-197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0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1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2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2" name="Rectangle 36"/>
              <p:cNvSpPr>
                <a:spLocks noChangeAspect="1" noChangeArrowheads="1"/>
              </p:cNvSpPr>
              <p:nvPr/>
            </p:nvSpPr>
            <p:spPr bwMode="auto">
              <a:xfrm>
                <a:off x="403" y="314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3" name="Rectangle 37"/>
              <p:cNvSpPr>
                <a:spLocks noChangeAspect="1" noChangeArrowheads="1"/>
              </p:cNvSpPr>
              <p:nvPr/>
            </p:nvSpPr>
            <p:spPr bwMode="auto">
              <a:xfrm>
                <a:off x="6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4" name="Rectangle 38"/>
              <p:cNvSpPr>
                <a:spLocks noChangeAspect="1" noChangeArrowheads="1"/>
              </p:cNvSpPr>
              <p:nvPr/>
            </p:nvSpPr>
            <p:spPr bwMode="auto">
              <a:xfrm>
                <a:off x="803" y="314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5" name="Rectangle 39"/>
              <p:cNvSpPr>
                <a:spLocks noChangeAspect="1" noChangeArrowheads="1"/>
              </p:cNvSpPr>
              <p:nvPr/>
            </p:nvSpPr>
            <p:spPr bwMode="auto">
              <a:xfrm>
                <a:off x="-587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6" name="Rectangle 40"/>
              <p:cNvSpPr>
                <a:spLocks noChangeAspect="1" noChangeArrowheads="1"/>
              </p:cNvSpPr>
              <p:nvPr/>
            </p:nvSpPr>
            <p:spPr bwMode="auto">
              <a:xfrm>
                <a:off x="-3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7" name="Rectangle 41"/>
              <p:cNvSpPr>
                <a:spLocks noChangeAspect="1" noChangeArrowheads="1"/>
              </p:cNvSpPr>
              <p:nvPr/>
            </p:nvSpPr>
            <p:spPr bwMode="auto">
              <a:xfrm>
                <a:off x="-188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8" name="Rectangle 42"/>
              <p:cNvSpPr>
                <a:spLocks noChangeAspect="1" noChangeArrowheads="1"/>
              </p:cNvSpPr>
              <p:nvPr/>
            </p:nvSpPr>
            <p:spPr bwMode="auto">
              <a:xfrm>
                <a:off x="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39" name="Rectangle 43"/>
              <p:cNvSpPr>
                <a:spLocks noChangeAspect="1" noChangeArrowheads="1"/>
              </p:cNvSpPr>
              <p:nvPr/>
            </p:nvSpPr>
            <p:spPr bwMode="auto">
              <a:xfrm>
                <a:off x="2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0" name="Rectangle 44"/>
              <p:cNvSpPr>
                <a:spLocks noChangeAspect="1" noChangeArrowheads="1"/>
              </p:cNvSpPr>
              <p:nvPr/>
            </p:nvSpPr>
            <p:spPr bwMode="auto">
              <a:xfrm>
                <a:off x="412" y="330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1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6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2" name="Rectangle 46"/>
              <p:cNvSpPr>
                <a:spLocks noChangeAspect="1" noChangeArrowheads="1"/>
              </p:cNvSpPr>
              <p:nvPr/>
            </p:nvSpPr>
            <p:spPr bwMode="auto">
              <a:xfrm>
                <a:off x="812" y="330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3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-590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4" name="Rectangle 48"/>
              <p:cNvSpPr>
                <a:spLocks noChangeAspect="1" noChangeArrowheads="1"/>
              </p:cNvSpPr>
              <p:nvPr/>
            </p:nvSpPr>
            <p:spPr bwMode="auto">
              <a:xfrm>
                <a:off x="-3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5" name="Rectangle 49"/>
              <p:cNvSpPr>
                <a:spLocks noChangeAspect="1" noChangeArrowheads="1"/>
              </p:cNvSpPr>
              <p:nvPr/>
            </p:nvSpPr>
            <p:spPr bwMode="auto">
              <a:xfrm>
                <a:off x="-191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6" name="Rectangle 50"/>
              <p:cNvSpPr>
                <a:spLocks noChangeAspect="1" noChangeArrowheads="1"/>
              </p:cNvSpPr>
              <p:nvPr/>
            </p:nvSpPr>
            <p:spPr bwMode="auto">
              <a:xfrm>
                <a:off x="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7" name="Rectangle 51"/>
              <p:cNvSpPr>
                <a:spLocks noChangeAspect="1" noChangeArrowheads="1"/>
              </p:cNvSpPr>
              <p:nvPr/>
            </p:nvSpPr>
            <p:spPr bwMode="auto">
              <a:xfrm>
                <a:off x="2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8" name="Rectangle 52"/>
              <p:cNvSpPr>
                <a:spLocks noChangeAspect="1" noChangeArrowheads="1"/>
              </p:cNvSpPr>
              <p:nvPr/>
            </p:nvSpPr>
            <p:spPr bwMode="auto">
              <a:xfrm>
                <a:off x="4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49" name="Rectangle 53"/>
              <p:cNvSpPr>
                <a:spLocks noChangeAspect="1" noChangeArrowheads="1"/>
              </p:cNvSpPr>
              <p:nvPr/>
            </p:nvSpPr>
            <p:spPr bwMode="auto">
              <a:xfrm>
                <a:off x="609" y="3474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0" name="Rectangle 54"/>
              <p:cNvSpPr>
                <a:spLocks noChangeAspect="1" noChangeArrowheads="1"/>
              </p:cNvSpPr>
              <p:nvPr/>
            </p:nvSpPr>
            <p:spPr bwMode="auto">
              <a:xfrm>
                <a:off x="809" y="3474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1" name="Rectangle 55"/>
              <p:cNvSpPr>
                <a:spLocks noChangeAspect="1" noChangeArrowheads="1"/>
              </p:cNvSpPr>
              <p:nvPr/>
            </p:nvSpPr>
            <p:spPr bwMode="auto">
              <a:xfrm>
                <a:off x="-593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2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-394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3" name="Rectangle 57"/>
              <p:cNvSpPr>
                <a:spLocks noChangeAspect="1" noChangeArrowheads="1"/>
              </p:cNvSpPr>
              <p:nvPr/>
            </p:nvSpPr>
            <p:spPr bwMode="auto">
              <a:xfrm>
                <a:off x="-194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4" name="Rectangle 58"/>
              <p:cNvSpPr>
                <a:spLocks noChangeAspect="1" noChangeArrowheads="1"/>
              </p:cNvSpPr>
              <p:nvPr/>
            </p:nvSpPr>
            <p:spPr bwMode="auto">
              <a:xfrm>
                <a:off x="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5" name="Rectangle 59"/>
              <p:cNvSpPr>
                <a:spLocks noChangeAspect="1" noChangeArrowheads="1"/>
              </p:cNvSpPr>
              <p:nvPr/>
            </p:nvSpPr>
            <p:spPr bwMode="auto">
              <a:xfrm>
                <a:off x="2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6" name="Rectangle 60"/>
              <p:cNvSpPr>
                <a:spLocks noChangeAspect="1" noChangeArrowheads="1"/>
              </p:cNvSpPr>
              <p:nvPr/>
            </p:nvSpPr>
            <p:spPr bwMode="auto">
              <a:xfrm>
                <a:off x="4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7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606" y="3648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8" name="Rectangle 62"/>
              <p:cNvSpPr>
                <a:spLocks noChangeAspect="1" noChangeArrowheads="1"/>
              </p:cNvSpPr>
              <p:nvPr/>
            </p:nvSpPr>
            <p:spPr bwMode="auto">
              <a:xfrm>
                <a:off x="806" y="3648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59" name="Rectangle 63"/>
              <p:cNvSpPr>
                <a:spLocks noChangeAspect="1" noChangeArrowheads="1"/>
              </p:cNvSpPr>
              <p:nvPr/>
            </p:nvSpPr>
            <p:spPr bwMode="auto">
              <a:xfrm>
                <a:off x="-596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0" name="Rectangle 64"/>
              <p:cNvSpPr>
                <a:spLocks noChangeAspect="1" noChangeArrowheads="1"/>
              </p:cNvSpPr>
              <p:nvPr/>
            </p:nvSpPr>
            <p:spPr bwMode="auto">
              <a:xfrm>
                <a:off x="-3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1" name="Rectangle 65"/>
              <p:cNvSpPr>
                <a:spLocks noChangeAspect="1" noChangeArrowheads="1"/>
              </p:cNvSpPr>
              <p:nvPr/>
            </p:nvSpPr>
            <p:spPr bwMode="auto">
              <a:xfrm>
                <a:off x="-197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2" name="Rectangle 66"/>
              <p:cNvSpPr>
                <a:spLocks noChangeAspect="1" noChangeArrowheads="1"/>
              </p:cNvSpPr>
              <p:nvPr/>
            </p:nvSpPr>
            <p:spPr bwMode="auto">
              <a:xfrm>
                <a:off x="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3" name="Rectangle 67"/>
              <p:cNvSpPr>
                <a:spLocks noChangeAspect="1" noChangeArrowheads="1"/>
              </p:cNvSpPr>
              <p:nvPr/>
            </p:nvSpPr>
            <p:spPr bwMode="auto">
              <a:xfrm>
                <a:off x="2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4" name="Rectangle 68"/>
              <p:cNvSpPr>
                <a:spLocks noChangeAspect="1" noChangeArrowheads="1"/>
              </p:cNvSpPr>
              <p:nvPr/>
            </p:nvSpPr>
            <p:spPr bwMode="auto">
              <a:xfrm>
                <a:off x="4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5" name="Rectangle 69"/>
              <p:cNvSpPr>
                <a:spLocks noChangeAspect="1" noChangeArrowheads="1"/>
              </p:cNvSpPr>
              <p:nvPr/>
            </p:nvSpPr>
            <p:spPr bwMode="auto">
              <a:xfrm>
                <a:off x="603" y="3816"/>
                <a:ext cx="115" cy="115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66" name="Rectangle 70"/>
              <p:cNvSpPr>
                <a:spLocks noChangeAspect="1" noChangeArrowheads="1"/>
              </p:cNvSpPr>
              <p:nvPr/>
            </p:nvSpPr>
            <p:spPr bwMode="auto">
              <a:xfrm>
                <a:off x="803" y="3816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56167" name="Line 71"/>
            <p:cNvSpPr>
              <a:spLocks noChangeShapeType="1"/>
            </p:cNvSpPr>
            <p:nvPr/>
          </p:nvSpPr>
          <p:spPr bwMode="auto">
            <a:xfrm>
              <a:off x="4568" y="2817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68" name="Line 72"/>
            <p:cNvSpPr>
              <a:spLocks noChangeShapeType="1"/>
            </p:cNvSpPr>
            <p:nvPr/>
          </p:nvSpPr>
          <p:spPr bwMode="auto">
            <a:xfrm>
              <a:off x="4781" y="2814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69" name="Line 73"/>
            <p:cNvSpPr>
              <a:spLocks noChangeShapeType="1"/>
            </p:cNvSpPr>
            <p:nvPr/>
          </p:nvSpPr>
          <p:spPr bwMode="auto">
            <a:xfrm>
              <a:off x="4772" y="3165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0" name="Line 74"/>
            <p:cNvSpPr>
              <a:spLocks noChangeShapeType="1"/>
            </p:cNvSpPr>
            <p:nvPr/>
          </p:nvSpPr>
          <p:spPr bwMode="auto">
            <a:xfrm>
              <a:off x="4556" y="3165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1" name="Line 75"/>
            <p:cNvSpPr>
              <a:spLocks noChangeShapeType="1"/>
            </p:cNvSpPr>
            <p:nvPr/>
          </p:nvSpPr>
          <p:spPr bwMode="auto">
            <a:xfrm>
              <a:off x="4380" y="3673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2" name="Line 76"/>
            <p:cNvSpPr>
              <a:spLocks noChangeShapeType="1"/>
            </p:cNvSpPr>
            <p:nvPr/>
          </p:nvSpPr>
          <p:spPr bwMode="auto">
            <a:xfrm>
              <a:off x="4180" y="3837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3" name="Line 77"/>
            <p:cNvSpPr>
              <a:spLocks noChangeShapeType="1"/>
            </p:cNvSpPr>
            <p:nvPr/>
          </p:nvSpPr>
          <p:spPr bwMode="auto">
            <a:xfrm rot="-5400000">
              <a:off x="4068" y="3573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4" name="Line 78"/>
            <p:cNvSpPr>
              <a:spLocks noChangeShapeType="1"/>
            </p:cNvSpPr>
            <p:nvPr/>
          </p:nvSpPr>
          <p:spPr bwMode="auto">
            <a:xfrm rot="-5400000">
              <a:off x="4668" y="3265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5" name="Line 79"/>
            <p:cNvSpPr>
              <a:spLocks noChangeShapeType="1"/>
            </p:cNvSpPr>
            <p:nvPr/>
          </p:nvSpPr>
          <p:spPr bwMode="auto">
            <a:xfrm rot="-5400000">
              <a:off x="4480" y="3573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6176" name="Line 80"/>
            <p:cNvSpPr>
              <a:spLocks noChangeShapeType="1"/>
            </p:cNvSpPr>
            <p:nvPr/>
          </p:nvSpPr>
          <p:spPr bwMode="auto">
            <a:xfrm rot="-5400000">
              <a:off x="5084" y="3753"/>
              <a:ext cx="110" cy="0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56177" name="Rectangle 81"/>
          <p:cNvSpPr>
            <a:spLocks noChangeArrowheads="1"/>
          </p:cNvSpPr>
          <p:nvPr/>
        </p:nvSpPr>
        <p:spPr bwMode="auto">
          <a:xfrm>
            <a:off x="777522" y="3300414"/>
            <a:ext cx="59182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Let </a:t>
            </a:r>
            <a:r>
              <a:rPr lang="en-US" b="1" i="1" dirty="0">
                <a:latin typeface="Comic Sans MS" pitchFamily="66" charset="0"/>
              </a:rPr>
              <a:t>I</a:t>
            </a:r>
            <a:r>
              <a:rPr lang="en-US" dirty="0"/>
              <a:t>(</a:t>
            </a:r>
            <a:r>
              <a:rPr lang="en-US" b="1" i="1" dirty="0"/>
              <a:t>b</a:t>
            </a:r>
            <a:r>
              <a:rPr lang="en-US" dirty="0"/>
              <a:t>) be the identity function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b="1" i="1" dirty="0">
                <a:latin typeface="Comic Sans MS" pitchFamily="66" charset="0"/>
              </a:rPr>
              <a:t>I</a:t>
            </a:r>
            <a:r>
              <a:rPr lang="en-US" dirty="0"/>
              <a:t>(</a:t>
            </a:r>
            <a:r>
              <a:rPr lang="en-US" b="1" i="1" dirty="0"/>
              <a:t>b</a:t>
            </a:r>
            <a:r>
              <a:rPr lang="en-US" dirty="0"/>
              <a:t>) =1 when its argument </a:t>
            </a:r>
            <a:r>
              <a:rPr lang="en-US" b="1" i="1" dirty="0"/>
              <a:t>b</a:t>
            </a:r>
            <a:r>
              <a:rPr lang="en-US" dirty="0"/>
              <a:t> is true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b="1" i="1" dirty="0">
                <a:latin typeface="Comic Sans MS" pitchFamily="66" charset="0"/>
              </a:rPr>
              <a:t>I</a:t>
            </a:r>
            <a:r>
              <a:rPr lang="en-US" dirty="0"/>
              <a:t>(</a:t>
            </a:r>
            <a:r>
              <a:rPr lang="en-US" b="1" i="1" dirty="0"/>
              <a:t>b</a:t>
            </a:r>
            <a:r>
              <a:rPr lang="en-US" dirty="0"/>
              <a:t>) =0 when its argument </a:t>
            </a:r>
            <a:r>
              <a:rPr lang="en-US" b="1" i="1" dirty="0"/>
              <a:t>b</a:t>
            </a:r>
            <a:r>
              <a:rPr lang="en-US" dirty="0"/>
              <a:t> is false</a:t>
            </a:r>
          </a:p>
        </p:txBody>
      </p:sp>
      <p:graphicFrame>
        <p:nvGraphicFramePr>
          <p:cNvPr id="1156178" name="Object 82"/>
          <p:cNvGraphicFramePr>
            <a:graphicFrameLocks noChangeAspect="1"/>
          </p:cNvGraphicFramePr>
          <p:nvPr>
            <p:extLst/>
          </p:nvPr>
        </p:nvGraphicFramePr>
        <p:xfrm>
          <a:off x="2958748" y="5338764"/>
          <a:ext cx="216693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4" imgW="1066680" imgH="355320" progId="Equation.3">
                  <p:embed/>
                </p:oleObj>
              </mc:Choice>
              <mc:Fallback>
                <p:oleObj name="Equation" r:id="rId4" imgW="1066680" imgH="355320" progId="Equation.3">
                  <p:embed/>
                  <p:pic>
                    <p:nvPicPr>
                      <p:cNvPr id="1156178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8748" y="5338764"/>
                        <a:ext cx="2166937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6179" name="Rectangle 83"/>
          <p:cNvSpPr>
            <a:spLocks noChangeArrowheads="1"/>
          </p:cNvSpPr>
          <p:nvPr/>
        </p:nvSpPr>
        <p:spPr bwMode="auto">
          <a:xfrm>
            <a:off x="1938338" y="4521201"/>
            <a:ext cx="59182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/>
              <a:t>To count all discontinuities in a labeling </a:t>
            </a:r>
            <a:r>
              <a:rPr lang="en-US" b="1" i="1"/>
              <a:t>L</a:t>
            </a:r>
            <a:r>
              <a:rPr lang="en-US"/>
              <a:t>, </a:t>
            </a:r>
          </a:p>
        </p:txBody>
      </p:sp>
      <p:grpSp>
        <p:nvGrpSpPr>
          <p:cNvPr id="1156180" name="Group 84"/>
          <p:cNvGrpSpPr>
            <a:grpSpLocks/>
          </p:cNvGrpSpPr>
          <p:nvPr/>
        </p:nvGrpSpPr>
        <p:grpSpPr bwMode="auto">
          <a:xfrm>
            <a:off x="8784152" y="1592817"/>
            <a:ext cx="2693987" cy="2492375"/>
            <a:chOff x="3923" y="875"/>
            <a:chExt cx="1697" cy="1570"/>
          </a:xfrm>
        </p:grpSpPr>
        <p:grpSp>
          <p:nvGrpSpPr>
            <p:cNvPr id="1156181" name="Group 85"/>
            <p:cNvGrpSpPr>
              <a:grpSpLocks/>
            </p:cNvGrpSpPr>
            <p:nvPr/>
          </p:nvGrpSpPr>
          <p:grpSpPr bwMode="auto">
            <a:xfrm>
              <a:off x="4067" y="875"/>
              <a:ext cx="1523" cy="1297"/>
              <a:chOff x="4067" y="965"/>
              <a:chExt cx="1523" cy="1297"/>
            </a:xfrm>
          </p:grpSpPr>
          <p:sp>
            <p:nvSpPr>
              <p:cNvPr id="1156182" name="Line 86"/>
              <p:cNvSpPr>
                <a:spLocks noChangeShapeType="1"/>
              </p:cNvSpPr>
              <p:nvPr/>
            </p:nvSpPr>
            <p:spPr bwMode="auto">
              <a:xfrm flipV="1">
                <a:off x="4132" y="1012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3" name="Line 87"/>
              <p:cNvSpPr>
                <a:spLocks noChangeShapeType="1"/>
              </p:cNvSpPr>
              <p:nvPr/>
            </p:nvSpPr>
            <p:spPr bwMode="auto">
              <a:xfrm flipV="1">
                <a:off x="4156" y="1189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4" name="Line 88"/>
              <p:cNvSpPr>
                <a:spLocks noChangeShapeType="1"/>
              </p:cNvSpPr>
              <p:nvPr/>
            </p:nvSpPr>
            <p:spPr bwMode="auto">
              <a:xfrm flipV="1">
                <a:off x="4138" y="1369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5" name="Line 89"/>
              <p:cNvSpPr>
                <a:spLocks noChangeShapeType="1"/>
              </p:cNvSpPr>
              <p:nvPr/>
            </p:nvSpPr>
            <p:spPr bwMode="auto">
              <a:xfrm flipV="1">
                <a:off x="4129" y="1504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6" name="Line 90"/>
              <p:cNvSpPr>
                <a:spLocks noChangeShapeType="1"/>
              </p:cNvSpPr>
              <p:nvPr/>
            </p:nvSpPr>
            <p:spPr bwMode="auto">
              <a:xfrm flipV="1">
                <a:off x="4153" y="1681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7" name="Line 91"/>
              <p:cNvSpPr>
                <a:spLocks noChangeShapeType="1"/>
              </p:cNvSpPr>
              <p:nvPr/>
            </p:nvSpPr>
            <p:spPr bwMode="auto">
              <a:xfrm flipV="1">
                <a:off x="4135" y="1861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8" name="Line 92"/>
              <p:cNvSpPr>
                <a:spLocks noChangeShapeType="1"/>
              </p:cNvSpPr>
              <p:nvPr/>
            </p:nvSpPr>
            <p:spPr bwMode="auto">
              <a:xfrm flipV="1">
                <a:off x="4120" y="2026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89" name="Line 93"/>
              <p:cNvSpPr>
                <a:spLocks noChangeShapeType="1"/>
              </p:cNvSpPr>
              <p:nvPr/>
            </p:nvSpPr>
            <p:spPr bwMode="auto">
              <a:xfrm flipV="1">
                <a:off x="4144" y="2203"/>
                <a:ext cx="1381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0" name="Line 94"/>
              <p:cNvSpPr>
                <a:spLocks noChangeShapeType="1"/>
              </p:cNvSpPr>
              <p:nvPr/>
            </p:nvSpPr>
            <p:spPr bwMode="auto">
              <a:xfrm rot="16200000" flipV="1">
                <a:off x="3514" y="1610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1" name="Line 95"/>
              <p:cNvSpPr>
                <a:spLocks noChangeShapeType="1"/>
              </p:cNvSpPr>
              <p:nvPr/>
            </p:nvSpPr>
            <p:spPr bwMode="auto">
              <a:xfrm rot="16200000" flipV="1">
                <a:off x="3700" y="1616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2" name="Line 96"/>
              <p:cNvSpPr>
                <a:spLocks noChangeShapeType="1"/>
              </p:cNvSpPr>
              <p:nvPr/>
            </p:nvSpPr>
            <p:spPr bwMode="auto">
              <a:xfrm rot="16200000" flipV="1">
                <a:off x="3925" y="1607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3" name="Line 97"/>
              <p:cNvSpPr>
                <a:spLocks noChangeShapeType="1"/>
              </p:cNvSpPr>
              <p:nvPr/>
            </p:nvSpPr>
            <p:spPr bwMode="auto">
              <a:xfrm rot="16200000" flipV="1">
                <a:off x="4111" y="1613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4" name="Line 98"/>
              <p:cNvSpPr>
                <a:spLocks noChangeShapeType="1"/>
              </p:cNvSpPr>
              <p:nvPr/>
            </p:nvSpPr>
            <p:spPr bwMode="auto">
              <a:xfrm rot="16200000" flipV="1">
                <a:off x="4321" y="1607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5" name="Line 99"/>
              <p:cNvSpPr>
                <a:spLocks noChangeShapeType="1"/>
              </p:cNvSpPr>
              <p:nvPr/>
            </p:nvSpPr>
            <p:spPr bwMode="auto">
              <a:xfrm rot="16200000" flipV="1">
                <a:off x="4507" y="1613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6" name="Line 100"/>
              <p:cNvSpPr>
                <a:spLocks noChangeShapeType="1"/>
              </p:cNvSpPr>
              <p:nvPr/>
            </p:nvSpPr>
            <p:spPr bwMode="auto">
              <a:xfrm rot="16200000" flipV="1">
                <a:off x="4732" y="1604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6197" name="Line 101"/>
              <p:cNvSpPr>
                <a:spLocks noChangeShapeType="1"/>
              </p:cNvSpPr>
              <p:nvPr/>
            </p:nvSpPr>
            <p:spPr bwMode="auto">
              <a:xfrm rot="16200000" flipV="1">
                <a:off x="4918" y="1610"/>
                <a:ext cx="1217" cy="9"/>
              </a:xfrm>
              <a:prstGeom prst="line">
                <a:avLst/>
              </a:prstGeom>
              <a:noFill/>
              <a:ln w="38100">
                <a:solidFill>
                  <a:srgbClr val="CC66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56198" name="Group 102"/>
              <p:cNvGrpSpPr>
                <a:grpSpLocks/>
              </p:cNvGrpSpPr>
              <p:nvPr/>
            </p:nvGrpSpPr>
            <p:grpSpPr bwMode="auto">
              <a:xfrm>
                <a:off x="4067" y="965"/>
                <a:ext cx="1523" cy="1297"/>
                <a:chOff x="1565" y="2643"/>
                <a:chExt cx="1523" cy="1297"/>
              </a:xfrm>
            </p:grpSpPr>
            <p:grpSp>
              <p:nvGrpSpPr>
                <p:cNvPr id="1156199" name="Group 103"/>
                <p:cNvGrpSpPr>
                  <a:grpSpLocks/>
                </p:cNvGrpSpPr>
                <p:nvPr/>
              </p:nvGrpSpPr>
              <p:grpSpPr bwMode="auto">
                <a:xfrm>
                  <a:off x="1574" y="2643"/>
                  <a:ext cx="1514" cy="115"/>
                  <a:chOff x="1565" y="2643"/>
                  <a:chExt cx="1514" cy="115"/>
                </a:xfrm>
              </p:grpSpPr>
              <p:sp>
                <p:nvSpPr>
                  <p:cNvPr id="1156200" name="Rectangle 1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65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1" name="Rectangle 1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2" name="Rectangle 1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3" name="Rectangle 1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4" name="Rectangle 1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5" name="Rectangle 1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6" name="Rectangle 1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07" name="Rectangle 1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08" name="Group 112"/>
                <p:cNvGrpSpPr>
                  <a:grpSpLocks/>
                </p:cNvGrpSpPr>
                <p:nvPr/>
              </p:nvGrpSpPr>
              <p:grpSpPr bwMode="auto">
                <a:xfrm>
                  <a:off x="1571" y="2811"/>
                  <a:ext cx="1514" cy="115"/>
                  <a:chOff x="1574" y="2652"/>
                  <a:chExt cx="1514" cy="115"/>
                </a:xfrm>
              </p:grpSpPr>
              <p:sp>
                <p:nvSpPr>
                  <p:cNvPr id="1156209" name="Rectangle 1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74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0" name="Rectangle 1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1" name="Rectangle 1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2" name="Rectangle 1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3" name="Rectangle 1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4" name="Rectangle 1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5" name="Rectangle 11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6" name="Rectangle 1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17" name="Group 121"/>
                <p:cNvGrpSpPr>
                  <a:grpSpLocks/>
                </p:cNvGrpSpPr>
                <p:nvPr/>
              </p:nvGrpSpPr>
              <p:grpSpPr bwMode="auto">
                <a:xfrm>
                  <a:off x="1568" y="2985"/>
                  <a:ext cx="1514" cy="115"/>
                  <a:chOff x="1565" y="2643"/>
                  <a:chExt cx="1514" cy="115"/>
                </a:xfrm>
              </p:grpSpPr>
              <p:sp>
                <p:nvSpPr>
                  <p:cNvPr id="1156218" name="Rectangle 1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65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19" name="Rectangle 1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0" name="Rectangle 1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1" name="Rectangle 1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2" name="Rectangle 1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3" name="Rectangle 1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4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5" name="Rectangle 1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26" name="Group 130"/>
                <p:cNvGrpSpPr>
                  <a:grpSpLocks/>
                </p:cNvGrpSpPr>
                <p:nvPr/>
              </p:nvGrpSpPr>
              <p:grpSpPr bwMode="auto">
                <a:xfrm>
                  <a:off x="1565" y="3153"/>
                  <a:ext cx="1514" cy="115"/>
                  <a:chOff x="1574" y="2652"/>
                  <a:chExt cx="1514" cy="115"/>
                </a:xfrm>
              </p:grpSpPr>
              <p:sp>
                <p:nvSpPr>
                  <p:cNvPr id="1156227" name="Rectangle 13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74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8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29" name="Rectangle 1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0" name="Rectangle 1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1" name="Rectangle 1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2" name="Rectangle 1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3" name="Rectangle 1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4" name="Rectangle 1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35" name="Group 139"/>
                <p:cNvGrpSpPr>
                  <a:grpSpLocks/>
                </p:cNvGrpSpPr>
                <p:nvPr/>
              </p:nvGrpSpPr>
              <p:grpSpPr bwMode="auto">
                <a:xfrm>
                  <a:off x="1574" y="3315"/>
                  <a:ext cx="1514" cy="115"/>
                  <a:chOff x="1565" y="2643"/>
                  <a:chExt cx="1514" cy="115"/>
                </a:xfrm>
              </p:grpSpPr>
              <p:sp>
                <p:nvSpPr>
                  <p:cNvPr id="1156236" name="Rectangle 14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65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7" name="Rectangle 1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8" name="Rectangle 1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39" name="Rectangle 1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0" name="Rectangle 1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1" name="Rectangle 1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2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3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44" name="Group 148"/>
                <p:cNvGrpSpPr>
                  <a:grpSpLocks/>
                </p:cNvGrpSpPr>
                <p:nvPr/>
              </p:nvGrpSpPr>
              <p:grpSpPr bwMode="auto">
                <a:xfrm>
                  <a:off x="1571" y="3483"/>
                  <a:ext cx="1514" cy="115"/>
                  <a:chOff x="1574" y="2652"/>
                  <a:chExt cx="1514" cy="115"/>
                </a:xfrm>
              </p:grpSpPr>
              <p:sp>
                <p:nvSpPr>
                  <p:cNvPr id="1156245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74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6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7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8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49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0" name="Rectangle 15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1" name="Rectangle 1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2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53" name="Group 157"/>
                <p:cNvGrpSpPr>
                  <a:grpSpLocks/>
                </p:cNvGrpSpPr>
                <p:nvPr/>
              </p:nvGrpSpPr>
              <p:grpSpPr bwMode="auto">
                <a:xfrm>
                  <a:off x="1568" y="3657"/>
                  <a:ext cx="1514" cy="115"/>
                  <a:chOff x="1565" y="2643"/>
                  <a:chExt cx="1514" cy="115"/>
                </a:xfrm>
              </p:grpSpPr>
              <p:sp>
                <p:nvSpPr>
                  <p:cNvPr id="1156254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65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5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6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7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8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59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0" name="Rectangle 16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1" name="Rectangle 1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64" y="2643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56262" name="Group 166"/>
                <p:cNvGrpSpPr>
                  <a:grpSpLocks/>
                </p:cNvGrpSpPr>
                <p:nvPr/>
              </p:nvGrpSpPr>
              <p:grpSpPr bwMode="auto">
                <a:xfrm>
                  <a:off x="1565" y="3825"/>
                  <a:ext cx="1514" cy="115"/>
                  <a:chOff x="1574" y="2652"/>
                  <a:chExt cx="1514" cy="115"/>
                </a:xfrm>
              </p:grpSpPr>
              <p:sp>
                <p:nvSpPr>
                  <p:cNvPr id="1156263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74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4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5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6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7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8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5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69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7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6270" name="Rectangle 1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973" y="2652"/>
                    <a:ext cx="115" cy="11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156271" name="Text Box 175"/>
            <p:cNvSpPr txBox="1">
              <a:spLocks noChangeArrowheads="1"/>
            </p:cNvSpPr>
            <p:nvPr/>
          </p:nvSpPr>
          <p:spPr bwMode="auto">
            <a:xfrm>
              <a:off x="3923" y="2233"/>
              <a:ext cx="169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  <a:buFontTx/>
                <a:buNone/>
              </a:pPr>
              <a:r>
                <a:rPr lang="en-US" sz="2000" b="1" i="1">
                  <a:solidFill>
                    <a:srgbClr val="339933"/>
                  </a:solidFill>
                </a:rPr>
                <a:t>N</a:t>
              </a:r>
              <a:r>
                <a:rPr lang="en-US" sz="2000">
                  <a:solidFill>
                    <a:srgbClr val="339933"/>
                  </a:solidFill>
                  <a:latin typeface="Tahoma" pitchFamily="34" charset="0"/>
                </a:rPr>
                <a:t> consists of all edges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75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099" grpId="0" build="p" bldLvl="5" autoUpdateAnimBg="0"/>
      <p:bldP spid="1156177" grpId="0" autoUpdateAnimBg="0"/>
      <p:bldP spid="1156179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Energy Formulation</a:t>
            </a:r>
          </a:p>
        </p:txBody>
      </p:sp>
      <p:sp>
        <p:nvSpPr>
          <p:cNvPr id="115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final energy, which takes into consideration the data and the prior constraints is:</a:t>
            </a:r>
          </a:p>
        </p:txBody>
      </p:sp>
      <p:graphicFrame>
        <p:nvGraphicFramePr>
          <p:cNvPr id="1158148" name="Object 4"/>
          <p:cNvGraphicFramePr>
            <a:graphicFrameLocks noChangeAspect="1"/>
          </p:cNvGraphicFramePr>
          <p:nvPr>
            <p:extLst/>
          </p:nvPr>
        </p:nvGraphicFramePr>
        <p:xfrm>
          <a:off x="1898651" y="3083949"/>
          <a:ext cx="7612063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4" imgW="3060360" imgH="355320" progId="Equation.3">
                  <p:embed/>
                </p:oleObj>
              </mc:Choice>
              <mc:Fallback>
                <p:oleObj name="Equation" r:id="rId4" imgW="3060360" imgH="355320" progId="Equation.3">
                  <p:embed/>
                  <p:pic>
                    <p:nvPicPr>
                      <p:cNvPr id="1158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1" y="3083949"/>
                        <a:ext cx="7612063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8149" name="Text Box 5"/>
          <p:cNvSpPr txBox="1">
            <a:spLocks noChangeArrowheads="1"/>
          </p:cNvSpPr>
          <p:nvPr/>
        </p:nvSpPr>
        <p:spPr bwMode="auto">
          <a:xfrm>
            <a:off x="3746500" y="2617224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data  term</a:t>
            </a:r>
          </a:p>
        </p:txBody>
      </p:sp>
      <p:sp>
        <p:nvSpPr>
          <p:cNvPr id="1158150" name="Text Box 6"/>
          <p:cNvSpPr txBox="1">
            <a:spLocks noChangeArrowheads="1"/>
          </p:cNvSpPr>
          <p:nvPr/>
        </p:nvSpPr>
        <p:spPr bwMode="auto">
          <a:xfrm>
            <a:off x="7461250" y="2552137"/>
            <a:ext cx="13612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prior term</a:t>
            </a:r>
          </a:p>
        </p:txBody>
      </p:sp>
      <p:sp>
        <p:nvSpPr>
          <p:cNvPr id="1158151" name="Text Box 7"/>
          <p:cNvSpPr txBox="1">
            <a:spLocks noChangeArrowheads="1"/>
          </p:cNvSpPr>
          <p:nvPr/>
        </p:nvSpPr>
        <p:spPr bwMode="auto">
          <a:xfrm>
            <a:off x="2159001" y="4145988"/>
            <a:ext cx="300037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>
                <a:latin typeface="Tahoma" pitchFamily="34" charset="0"/>
              </a:rPr>
              <a:t>Data term says that in a good labeling </a:t>
            </a:r>
            <a:r>
              <a:rPr lang="en-US" sz="2000" b="1" i="1"/>
              <a:t>L</a:t>
            </a:r>
            <a:r>
              <a:rPr lang="en-US" sz="2000">
                <a:latin typeface="Tahoma" pitchFamily="34" charset="0"/>
              </a:rPr>
              <a:t>  pixels should be labeled as close as possible to their colors in the original (noisy) image</a:t>
            </a:r>
            <a:endParaRPr lang="en-US" sz="1600">
              <a:latin typeface="Tahoma" pitchFamily="34" charset="0"/>
            </a:endParaRPr>
          </a:p>
        </p:txBody>
      </p:sp>
      <p:sp>
        <p:nvSpPr>
          <p:cNvPr id="1158152" name="Text Box 8"/>
          <p:cNvSpPr txBox="1">
            <a:spLocks noChangeArrowheads="1"/>
          </p:cNvSpPr>
          <p:nvPr/>
        </p:nvSpPr>
        <p:spPr bwMode="auto">
          <a:xfrm>
            <a:off x="7026276" y="4084075"/>
            <a:ext cx="3000375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>
                <a:latin typeface="Tahoma" pitchFamily="34" charset="0"/>
              </a:rPr>
              <a:t>Prior term says that in a good labeling </a:t>
            </a:r>
            <a:r>
              <a:rPr lang="en-US" sz="2000" b="1" i="1"/>
              <a:t>L</a:t>
            </a:r>
            <a:r>
              <a:rPr lang="en-US" sz="2000">
                <a:latin typeface="Tahoma" pitchFamily="34" charset="0"/>
              </a:rPr>
              <a:t>  pixels should be labeled as to form spatially coherent blocks (as few discontinuities as possible)</a:t>
            </a:r>
            <a:endParaRPr lang="en-US" sz="1600">
              <a:latin typeface="Tahoma" pitchFamily="34" charset="0"/>
            </a:endParaRPr>
          </a:p>
        </p:txBody>
      </p:sp>
      <p:sp>
        <p:nvSpPr>
          <p:cNvPr id="1158153" name="Freeform 9"/>
          <p:cNvSpPr>
            <a:spLocks/>
          </p:cNvSpPr>
          <p:nvPr/>
        </p:nvSpPr>
        <p:spPr bwMode="auto">
          <a:xfrm>
            <a:off x="3395663" y="3022037"/>
            <a:ext cx="2017712" cy="1204912"/>
          </a:xfrm>
          <a:custGeom>
            <a:avLst/>
            <a:gdLst/>
            <a:ahLst/>
            <a:cxnLst>
              <a:cxn ang="0">
                <a:pos x="256" y="0"/>
              </a:cxn>
              <a:cxn ang="0">
                <a:pos x="64" y="92"/>
              </a:cxn>
              <a:cxn ang="0">
                <a:pos x="0" y="476"/>
              </a:cxn>
              <a:cxn ang="0">
                <a:pos x="284" y="759"/>
              </a:cxn>
              <a:cxn ang="0">
                <a:pos x="1107" y="540"/>
              </a:cxn>
              <a:cxn ang="0">
                <a:pos x="1271" y="64"/>
              </a:cxn>
              <a:cxn ang="0">
                <a:pos x="650" y="10"/>
              </a:cxn>
              <a:cxn ang="0">
                <a:pos x="256" y="0"/>
              </a:cxn>
            </a:cxnLst>
            <a:rect l="0" t="0" r="r" b="b"/>
            <a:pathLst>
              <a:path w="1271" h="759">
                <a:moveTo>
                  <a:pt x="256" y="0"/>
                </a:moveTo>
                <a:lnTo>
                  <a:pt x="64" y="92"/>
                </a:lnTo>
                <a:lnTo>
                  <a:pt x="0" y="476"/>
                </a:lnTo>
                <a:lnTo>
                  <a:pt x="284" y="759"/>
                </a:lnTo>
                <a:lnTo>
                  <a:pt x="1107" y="540"/>
                </a:lnTo>
                <a:lnTo>
                  <a:pt x="1271" y="64"/>
                </a:lnTo>
                <a:lnTo>
                  <a:pt x="650" y="10"/>
                </a:lnTo>
                <a:lnTo>
                  <a:pt x="256" y="0"/>
                </a:lnTo>
                <a:close/>
              </a:path>
            </a:pathLst>
          </a:custGeom>
          <a:noFill/>
          <a:ln w="28575" cap="flat" cmpd="sng">
            <a:solidFill>
              <a:srgbClr val="33993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58154" name="Freeform 10"/>
          <p:cNvSpPr>
            <a:spLocks/>
          </p:cNvSpPr>
          <p:nvPr/>
        </p:nvSpPr>
        <p:spPr bwMode="auto">
          <a:xfrm>
            <a:off x="7140576" y="2936312"/>
            <a:ext cx="2511425" cy="1160462"/>
          </a:xfrm>
          <a:custGeom>
            <a:avLst/>
            <a:gdLst/>
            <a:ahLst/>
            <a:cxnLst>
              <a:cxn ang="0">
                <a:pos x="576" y="0"/>
              </a:cxn>
              <a:cxn ang="0">
                <a:pos x="174" y="45"/>
              </a:cxn>
              <a:cxn ang="0">
                <a:pos x="64" y="210"/>
              </a:cxn>
              <a:cxn ang="0">
                <a:pos x="0" y="612"/>
              </a:cxn>
              <a:cxn ang="0">
                <a:pos x="83" y="731"/>
              </a:cxn>
              <a:cxn ang="0">
                <a:pos x="604" y="676"/>
              </a:cxn>
              <a:cxn ang="0">
                <a:pos x="1225" y="594"/>
              </a:cxn>
              <a:cxn ang="0">
                <a:pos x="1582" y="374"/>
              </a:cxn>
              <a:cxn ang="0">
                <a:pos x="1445" y="82"/>
              </a:cxn>
              <a:cxn ang="0">
                <a:pos x="988" y="27"/>
              </a:cxn>
              <a:cxn ang="0">
                <a:pos x="512" y="27"/>
              </a:cxn>
            </a:cxnLst>
            <a:rect l="0" t="0" r="r" b="b"/>
            <a:pathLst>
              <a:path w="1582" h="731">
                <a:moveTo>
                  <a:pt x="576" y="0"/>
                </a:moveTo>
                <a:lnTo>
                  <a:pt x="174" y="45"/>
                </a:lnTo>
                <a:lnTo>
                  <a:pt x="64" y="210"/>
                </a:lnTo>
                <a:lnTo>
                  <a:pt x="0" y="612"/>
                </a:lnTo>
                <a:lnTo>
                  <a:pt x="83" y="731"/>
                </a:lnTo>
                <a:lnTo>
                  <a:pt x="604" y="676"/>
                </a:lnTo>
                <a:lnTo>
                  <a:pt x="1225" y="594"/>
                </a:lnTo>
                <a:lnTo>
                  <a:pt x="1582" y="374"/>
                </a:lnTo>
                <a:lnTo>
                  <a:pt x="1445" y="82"/>
                </a:lnTo>
                <a:lnTo>
                  <a:pt x="988" y="27"/>
                </a:lnTo>
                <a:lnTo>
                  <a:pt x="512" y="27"/>
                </a:lnTo>
              </a:path>
            </a:pathLst>
          </a:custGeom>
          <a:noFill/>
          <a:ln w="28575" cap="flat" cmpd="sng">
            <a:solidFill>
              <a:srgbClr val="33993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8147" grpId="0" build="p" autoUpdateAnimBg="0"/>
      <p:bldP spid="1158149" grpId="0" autoUpdateAnimBg="0"/>
      <p:bldP spid="1158150" grpId="0" autoUpdateAnimBg="0"/>
      <p:bldP spid="1158151" grpId="0" autoUpdateAnimBg="0"/>
      <p:bldP spid="1158152" grpId="0" autoUpdateAnimBg="0"/>
      <p:bldP spid="1158153" grpId="0" animBg="1"/>
      <p:bldP spid="115815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Energy Formulation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6738" y="3100283"/>
            <a:ext cx="8748712" cy="16192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Note that data term and prior term want different things:</a:t>
            </a:r>
          </a:p>
        </p:txBody>
      </p:sp>
      <p:grpSp>
        <p:nvGrpSpPr>
          <p:cNvPr id="1160196" name="Group 4"/>
          <p:cNvGrpSpPr>
            <a:grpSpLocks/>
          </p:cNvGrpSpPr>
          <p:nvPr/>
        </p:nvGrpSpPr>
        <p:grpSpPr bwMode="auto">
          <a:xfrm>
            <a:off x="1898650" y="1471403"/>
            <a:ext cx="7753350" cy="1630362"/>
            <a:chOff x="236" y="803"/>
            <a:chExt cx="4884" cy="1027"/>
          </a:xfrm>
        </p:grpSpPr>
        <p:graphicFrame>
          <p:nvGraphicFramePr>
            <p:cNvPr id="1160197" name="Object 5"/>
            <p:cNvGraphicFramePr>
              <a:graphicFrameLocks noChangeAspect="1"/>
            </p:cNvGraphicFramePr>
            <p:nvPr/>
          </p:nvGraphicFramePr>
          <p:xfrm>
            <a:off x="236" y="1110"/>
            <a:ext cx="4795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" name="Equation" r:id="rId4" imgW="3060360" imgH="355320" progId="Equation.3">
                    <p:embed/>
                  </p:oleObj>
                </mc:Choice>
                <mc:Fallback>
                  <p:oleObj name="Equation" r:id="rId4" imgW="3060360" imgH="355320" progId="Equation.3">
                    <p:embed/>
                    <p:pic>
                      <p:nvPicPr>
                        <p:cNvPr id="116019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6" y="1110"/>
                          <a:ext cx="4795" cy="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0198" name="Text Box 6"/>
            <p:cNvSpPr txBox="1">
              <a:spLocks noChangeArrowheads="1"/>
            </p:cNvSpPr>
            <p:nvPr/>
          </p:nvSpPr>
          <p:spPr bwMode="auto">
            <a:xfrm>
              <a:off x="1400" y="816"/>
              <a:ext cx="8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b="1">
                  <a:solidFill>
                    <a:srgbClr val="339933"/>
                  </a:solidFill>
                  <a:latin typeface="Tahoma" pitchFamily="34" charset="0"/>
                </a:rPr>
                <a:t>data  term</a:t>
              </a:r>
            </a:p>
          </p:txBody>
        </p:sp>
        <p:sp>
          <p:nvSpPr>
            <p:cNvPr id="1160199" name="Text Box 7"/>
            <p:cNvSpPr txBox="1">
              <a:spLocks noChangeArrowheads="1"/>
            </p:cNvSpPr>
            <p:nvPr/>
          </p:nvSpPr>
          <p:spPr bwMode="auto">
            <a:xfrm>
              <a:off x="3721" y="803"/>
              <a:ext cx="85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b="1">
                  <a:solidFill>
                    <a:srgbClr val="339933"/>
                  </a:solidFill>
                  <a:latin typeface="Tahoma" pitchFamily="34" charset="0"/>
                </a:rPr>
                <a:t>prior term</a:t>
              </a:r>
            </a:p>
          </p:txBody>
        </p:sp>
        <p:sp>
          <p:nvSpPr>
            <p:cNvPr id="1160200" name="Freeform 8"/>
            <p:cNvSpPr>
              <a:spLocks/>
            </p:cNvSpPr>
            <p:nvPr/>
          </p:nvSpPr>
          <p:spPr bwMode="auto">
            <a:xfrm>
              <a:off x="1179" y="1071"/>
              <a:ext cx="1271" cy="759"/>
            </a:xfrm>
            <a:custGeom>
              <a:avLst/>
              <a:gdLst/>
              <a:ahLst/>
              <a:cxnLst>
                <a:cxn ang="0">
                  <a:pos x="256" y="0"/>
                </a:cxn>
                <a:cxn ang="0">
                  <a:pos x="64" y="92"/>
                </a:cxn>
                <a:cxn ang="0">
                  <a:pos x="0" y="476"/>
                </a:cxn>
                <a:cxn ang="0">
                  <a:pos x="284" y="759"/>
                </a:cxn>
                <a:cxn ang="0">
                  <a:pos x="1107" y="540"/>
                </a:cxn>
                <a:cxn ang="0">
                  <a:pos x="1271" y="64"/>
                </a:cxn>
                <a:cxn ang="0">
                  <a:pos x="650" y="10"/>
                </a:cxn>
                <a:cxn ang="0">
                  <a:pos x="256" y="0"/>
                </a:cxn>
              </a:cxnLst>
              <a:rect l="0" t="0" r="r" b="b"/>
              <a:pathLst>
                <a:path w="1271" h="759">
                  <a:moveTo>
                    <a:pt x="256" y="0"/>
                  </a:moveTo>
                  <a:lnTo>
                    <a:pt x="64" y="92"/>
                  </a:lnTo>
                  <a:lnTo>
                    <a:pt x="0" y="476"/>
                  </a:lnTo>
                  <a:lnTo>
                    <a:pt x="284" y="759"/>
                  </a:lnTo>
                  <a:lnTo>
                    <a:pt x="1107" y="540"/>
                  </a:lnTo>
                  <a:lnTo>
                    <a:pt x="1271" y="64"/>
                  </a:lnTo>
                  <a:lnTo>
                    <a:pt x="650" y="10"/>
                  </a:lnTo>
                  <a:lnTo>
                    <a:pt x="256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1" name="Freeform 9"/>
            <p:cNvSpPr>
              <a:spLocks/>
            </p:cNvSpPr>
            <p:nvPr/>
          </p:nvSpPr>
          <p:spPr bwMode="auto">
            <a:xfrm>
              <a:off x="3538" y="1017"/>
              <a:ext cx="1582" cy="731"/>
            </a:xfrm>
            <a:custGeom>
              <a:avLst/>
              <a:gdLst/>
              <a:ahLst/>
              <a:cxnLst>
                <a:cxn ang="0">
                  <a:pos x="576" y="0"/>
                </a:cxn>
                <a:cxn ang="0">
                  <a:pos x="174" y="45"/>
                </a:cxn>
                <a:cxn ang="0">
                  <a:pos x="64" y="210"/>
                </a:cxn>
                <a:cxn ang="0">
                  <a:pos x="0" y="612"/>
                </a:cxn>
                <a:cxn ang="0">
                  <a:pos x="83" y="731"/>
                </a:cxn>
                <a:cxn ang="0">
                  <a:pos x="604" y="676"/>
                </a:cxn>
                <a:cxn ang="0">
                  <a:pos x="1225" y="594"/>
                </a:cxn>
                <a:cxn ang="0">
                  <a:pos x="1582" y="374"/>
                </a:cxn>
                <a:cxn ang="0">
                  <a:pos x="1445" y="82"/>
                </a:cxn>
                <a:cxn ang="0">
                  <a:pos x="988" y="27"/>
                </a:cxn>
                <a:cxn ang="0">
                  <a:pos x="512" y="27"/>
                </a:cxn>
              </a:cxnLst>
              <a:rect l="0" t="0" r="r" b="b"/>
              <a:pathLst>
                <a:path w="1582" h="731">
                  <a:moveTo>
                    <a:pt x="576" y="0"/>
                  </a:moveTo>
                  <a:lnTo>
                    <a:pt x="174" y="45"/>
                  </a:lnTo>
                  <a:lnTo>
                    <a:pt x="64" y="210"/>
                  </a:lnTo>
                  <a:lnTo>
                    <a:pt x="0" y="612"/>
                  </a:lnTo>
                  <a:lnTo>
                    <a:pt x="83" y="731"/>
                  </a:lnTo>
                  <a:lnTo>
                    <a:pt x="604" y="676"/>
                  </a:lnTo>
                  <a:lnTo>
                    <a:pt x="1225" y="594"/>
                  </a:lnTo>
                  <a:lnTo>
                    <a:pt x="1582" y="374"/>
                  </a:lnTo>
                  <a:lnTo>
                    <a:pt x="1445" y="82"/>
                  </a:lnTo>
                  <a:lnTo>
                    <a:pt x="988" y="27"/>
                  </a:lnTo>
                  <a:lnTo>
                    <a:pt x="512" y="27"/>
                  </a:lnTo>
                </a:path>
              </a:pathLst>
            </a:custGeom>
            <a:noFill/>
            <a:ln w="28575" cap="flat" cmpd="sng">
              <a:solidFill>
                <a:srgbClr val="33993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0203" name="Group 11"/>
          <p:cNvGrpSpPr>
            <a:grpSpLocks/>
          </p:cNvGrpSpPr>
          <p:nvPr/>
        </p:nvGrpSpPr>
        <p:grpSpPr bwMode="auto">
          <a:xfrm>
            <a:off x="2687693" y="4670320"/>
            <a:ext cx="1606550" cy="1447800"/>
            <a:chOff x="2266" y="1461"/>
            <a:chExt cx="1227" cy="1106"/>
          </a:xfrm>
        </p:grpSpPr>
        <p:sp>
          <p:nvSpPr>
            <p:cNvPr id="1160204" name="Rectangle 12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5" name="Rectangle 13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6" name="Rectangle 14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7" name="Rectangle 15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8" name="Rectangle 16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09" name="Rectangle 17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0" name="Rectangle 18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1" name="Rectangle 19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2" name="Rectangle 20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3" name="Rectangle 21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4" name="Rectangle 22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5" name="Rectangle 23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6" name="Rectangle 24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7" name="Rectangle 25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8" name="Rectangle 26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19" name="Rectangle 27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0" name="Rectangle 28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1" name="Rectangle 29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2" name="Rectangle 30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3" name="Rectangle 31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4" name="Rectangle 32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5" name="Rectangle 33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6" name="Rectangle 34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7" name="Rectangle 35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8" name="Rectangle 36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29" name="Rectangle 37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0" name="Rectangle 38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1" name="Rectangle 39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2" name="Rectangle 40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3" name="Rectangle 41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4" name="Rectangle 42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5" name="Rectangle 43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6" name="Rectangle 44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7" name="Rectangle 45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8" name="Rectangle 46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39" name="Rectangle 47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0" name="Rectangle 48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1" name="Rectangle 49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2" name="Rectangle 50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3" name="Rectangle 51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4" name="Rectangle 52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5" name="Rectangle 53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6" name="Rectangle 54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7" name="Rectangle 55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8" name="Rectangle 56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49" name="Rectangle 57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0" name="Rectangle 58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1" name="Rectangle 59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2" name="Rectangle 60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3" name="Rectangle 61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4" name="Rectangle 62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5" name="Rectangle 63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6" name="Rectangle 64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7" name="Rectangle 65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8" name="Rectangle 66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59" name="Rectangle 67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0" name="Rectangle 68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1" name="Rectangle 69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2" name="Rectangle 70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3" name="Rectangle 71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4" name="Rectangle 72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5" name="Rectangle 73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6" name="Rectangle 74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7" name="Rectangle 75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8" name="Rectangle 76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69" name="Rectangle 77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0" name="Rectangle 78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1" name="Rectangle 79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2" name="Rectangle 80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3" name="Rectangle 81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4" name="Rectangle 82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5" name="Rectangle 83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6" name="Rectangle 84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7" name="Rectangle 85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8" name="Rectangle 86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79" name="Rectangle 87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0" name="Rectangle 88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1" name="Rectangle 89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2" name="Rectangle 90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3" name="Rectangle 91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4" name="Rectangle 92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5" name="Rectangle 93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6" name="Rectangle 94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7" name="Rectangle 95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8" name="Rectangle 96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89" name="Rectangle 97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0" name="Rectangle 98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1" name="Rectangle 99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2" name="Rectangle 100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3" name="Rectangle 101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4" name="Rectangle 102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5" name="Rectangle 103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6" name="Rectangle 104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7" name="Rectangle 105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8" name="Rectangle 106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299" name="Rectangle 107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0" name="Rectangle 108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1" name="Rectangle 109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2" name="Rectangle 110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3" name="Rectangle 111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4" name="Rectangle 112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5" name="Rectangle 113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6" name="Rectangle 114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7" name="Rectangle 115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8" name="Rectangle 116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09" name="Rectangle 117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0" name="Rectangle 118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1" name="Rectangle 119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2" name="Rectangle 120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3" name="Rectangle 121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4" name="Rectangle 122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5" name="Rectangle 123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6" name="Rectangle 124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7" name="Rectangle 125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8" name="Rectangle 126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19" name="Rectangle 127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0" name="Rectangle 128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1" name="Rectangle 129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2" name="Rectangle 130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3" name="Rectangle 131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4" name="Rectangle 132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5" name="Rectangle 133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6" name="Rectangle 134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7" name="Rectangle 135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8" name="Rectangle 136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0329" name="Rectangle 137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60331" name="Rectangle 139"/>
          <p:cNvSpPr>
            <a:spLocks noChangeArrowheads="1"/>
          </p:cNvSpPr>
          <p:nvPr/>
        </p:nvSpPr>
        <p:spPr bwMode="auto">
          <a:xfrm>
            <a:off x="893819" y="3736870"/>
            <a:ext cx="5192713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Best labeling as far as the data term is concerned is the original image (ML estimate):</a:t>
            </a:r>
          </a:p>
        </p:txBody>
      </p:sp>
      <p:sp>
        <p:nvSpPr>
          <p:cNvPr id="1160332" name="Rectangle 140"/>
          <p:cNvSpPr>
            <a:spLocks noChangeArrowheads="1"/>
          </p:cNvSpPr>
          <p:nvPr/>
        </p:nvSpPr>
        <p:spPr bwMode="auto">
          <a:xfrm>
            <a:off x="6105526" y="3613045"/>
            <a:ext cx="456247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/>
              <a:t>Best labeling considering only the prior term is completely black or completely white:</a:t>
            </a:r>
          </a:p>
        </p:txBody>
      </p:sp>
      <p:sp>
        <p:nvSpPr>
          <p:cNvPr id="1160333" name="Line 141"/>
          <p:cNvSpPr>
            <a:spLocks noChangeShapeType="1"/>
          </p:cNvSpPr>
          <p:nvPr/>
        </p:nvSpPr>
        <p:spPr bwMode="auto">
          <a:xfrm>
            <a:off x="6477000" y="3522970"/>
            <a:ext cx="0" cy="3344862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60592" name="Group 400"/>
          <p:cNvGrpSpPr>
            <a:grpSpLocks/>
          </p:cNvGrpSpPr>
          <p:nvPr/>
        </p:nvGrpSpPr>
        <p:grpSpPr bwMode="auto">
          <a:xfrm>
            <a:off x="6645276" y="5010046"/>
            <a:ext cx="3514725" cy="1190625"/>
            <a:chOff x="3226" y="3094"/>
            <a:chExt cx="2214" cy="750"/>
          </a:xfrm>
        </p:grpSpPr>
        <p:grpSp>
          <p:nvGrpSpPr>
            <p:cNvPr id="1160335" name="Group 143"/>
            <p:cNvGrpSpPr>
              <a:grpSpLocks/>
            </p:cNvGrpSpPr>
            <p:nvPr/>
          </p:nvGrpSpPr>
          <p:grpSpPr bwMode="auto">
            <a:xfrm>
              <a:off x="3226" y="3098"/>
              <a:ext cx="925" cy="746"/>
              <a:chOff x="2266" y="1461"/>
              <a:chExt cx="1227" cy="1106"/>
            </a:xfrm>
          </p:grpSpPr>
          <p:sp>
            <p:nvSpPr>
              <p:cNvPr id="1160336" name="Rectangle 144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37" name="Rectangle 145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38" name="Rectangle 146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39" name="Rectangle 147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0" name="Rectangle 148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1" name="Rectangle 149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2" name="Rectangle 150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3" name="Rectangle 151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4" name="Rectangle 152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5" name="Rectangle 153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6" name="Rectangle 154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7" name="Rectangle 155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8" name="Rectangle 156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49" name="Rectangle 157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0" name="Rectangle 158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1" name="Rectangle 159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2" name="Rectangle 160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3" name="Rectangle 161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4" name="Rectangle 162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5" name="Rectangle 163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6" name="Rectangle 164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7" name="Rectangle 165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8" name="Rectangle 166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59" name="Rectangle 167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0" name="Rectangle 168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1" name="Rectangle 169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2" name="Rectangle 170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3" name="Rectangle 171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4" name="Rectangle 172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5" name="Rectangle 173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6" name="Rectangle 174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7" name="Rectangle 175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8" name="Rectangle 176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69" name="Rectangle 177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0" name="Rectangle 178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1" name="Rectangle 179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2" name="Rectangle 180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3" name="Rectangle 181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4" name="Rectangle 182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5" name="Rectangle 183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6" name="Rectangle 184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7" name="Rectangle 185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8" name="Rectangle 186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79" name="Rectangle 187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0" name="Rectangle 188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1" name="Rectangle 189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2" name="Rectangle 190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3" name="Rectangle 191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4" name="Rectangle 192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5" name="Rectangle 193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6" name="Rectangle 194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7" name="Rectangle 195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8" name="Rectangle 196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89" name="Rectangle 197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0" name="Rectangle 198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1" name="Rectangle 199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2" name="Rectangle 200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3" name="Rectangle 201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4" name="Rectangle 202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5" name="Rectangle 203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6" name="Rectangle 204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7" name="Rectangle 205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8" name="Rectangle 206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399" name="Rectangle 207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0" name="Rectangle 208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1" name="Rectangle 209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2" name="Rectangle 210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3" name="Rectangle 211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4" name="Rectangle 212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5" name="Rectangle 213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6" name="Rectangle 214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7" name="Rectangle 215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8" name="Rectangle 216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09" name="Rectangle 217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0" name="Rectangle 218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1" name="Rectangle 219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2" name="Rectangle 220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3" name="Rectangle 221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4" name="Rectangle 222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5" name="Rectangle 223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6" name="Rectangle 224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7" name="Rectangle 225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8" name="Rectangle 226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19" name="Rectangle 227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0" name="Rectangle 228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1" name="Rectangle 229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2" name="Rectangle 230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3" name="Rectangle 231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4" name="Rectangle 232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5" name="Rectangle 233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6" name="Rectangle 234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7" name="Rectangle 235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8" name="Rectangle 236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29" name="Rectangle 237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0" name="Rectangle 238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1" name="Rectangle 239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2" name="Rectangle 240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3" name="Rectangle 241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4" name="Rectangle 242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5" name="Rectangle 243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6" name="Rectangle 244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7" name="Rectangle 245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8" name="Rectangle 246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39" name="Rectangle 247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0" name="Rectangle 248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1" name="Rectangle 249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2" name="Rectangle 250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3" name="Rectangle 251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4" name="Rectangle 252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5" name="Rectangle 253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6" name="Rectangle 254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7" name="Rectangle 255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8" name="Rectangle 256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49" name="Rectangle 257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0" name="Rectangle 258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1" name="Rectangle 259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2" name="Rectangle 260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3" name="Rectangle 261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4" name="Rectangle 262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5" name="Rectangle 263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6" name="Rectangle 264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7" name="Rectangle 265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8" name="Rectangle 266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59" name="Rectangle 267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0" name="Rectangle 268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1" name="Rectangle 269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60464" name="Group 272"/>
            <p:cNvGrpSpPr>
              <a:grpSpLocks/>
            </p:cNvGrpSpPr>
            <p:nvPr/>
          </p:nvGrpSpPr>
          <p:grpSpPr bwMode="auto">
            <a:xfrm>
              <a:off x="4515" y="3094"/>
              <a:ext cx="925" cy="746"/>
              <a:chOff x="2266" y="1461"/>
              <a:chExt cx="1227" cy="1106"/>
            </a:xfrm>
          </p:grpSpPr>
          <p:sp>
            <p:nvSpPr>
              <p:cNvPr id="1160465" name="Rectangle 273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6" name="Rectangle 274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7" name="Rectangle 275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8" name="Rectangle 276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69" name="Rectangle 277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0" name="Rectangle 278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1" name="Rectangle 279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2" name="Rectangle 280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3" name="Rectangle 281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4" name="Rectangle 282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5" name="Rectangle 283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6" name="Rectangle 284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7" name="Rectangle 285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8" name="Rectangle 286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79" name="Rectangle 287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0" name="Rectangle 288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1" name="Rectangle 289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2" name="Rectangle 290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3" name="Rectangle 291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4" name="Rectangle 292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5" name="Rectangle 293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6" name="Rectangle 294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7" name="Rectangle 295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8" name="Rectangle 296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89" name="Rectangle 297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0" name="Rectangle 298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1" name="Rectangle 299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2" name="Rectangle 300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3" name="Rectangle 301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4" name="Rectangle 302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5" name="Rectangle 303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6" name="Rectangle 304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7" name="Rectangle 305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8" name="Rectangle 306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499" name="Rectangle 307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0" name="Rectangle 308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1" name="Rectangle 309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2" name="Rectangle 310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3" name="Rectangle 311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4" name="Rectangle 312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5" name="Rectangle 313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6" name="Rectangle 314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7" name="Rectangle 315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8" name="Rectangle 316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09" name="Rectangle 317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0" name="Rectangle 318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1" name="Rectangle 319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2" name="Rectangle 320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3" name="Rectangle 321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4" name="Rectangle 322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5" name="Rectangle 323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6" name="Rectangle 324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7" name="Rectangle 325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8" name="Rectangle 326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19" name="Rectangle 327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0" name="Rectangle 328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1" name="Rectangle 329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2" name="Rectangle 330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3" name="Rectangle 331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4" name="Rectangle 332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5" name="Rectangle 333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6" name="Rectangle 334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7" name="Rectangle 335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8" name="Rectangle 336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29" name="Rectangle 337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0" name="Rectangle 338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1" name="Rectangle 339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2" name="Rectangle 340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3" name="Rectangle 341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4" name="Rectangle 342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5" name="Rectangle 343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6" name="Rectangle 344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7" name="Rectangle 345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8" name="Rectangle 346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39" name="Rectangle 347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0" name="Rectangle 348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1" name="Rectangle 349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2" name="Rectangle 350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3" name="Rectangle 351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4" name="Rectangle 352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5" name="Rectangle 353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6" name="Rectangle 354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7" name="Rectangle 355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8" name="Rectangle 356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49" name="Rectangle 357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0" name="Rectangle 358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1" name="Rectangle 359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2" name="Rectangle 360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3" name="Rectangle 361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4" name="Rectangle 362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5" name="Rectangle 363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6" name="Rectangle 364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7" name="Rectangle 365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8" name="Rectangle 366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59" name="Rectangle 367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0" name="Rectangle 368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1" name="Rectangle 369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2" name="Rectangle 370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3" name="Rectangle 371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4" name="Rectangle 372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5" name="Rectangle 373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6" name="Rectangle 374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7" name="Rectangle 375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8" name="Rectangle 376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69" name="Rectangle 377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0" name="Rectangle 378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1" name="Rectangle 379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2" name="Rectangle 380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3" name="Rectangle 381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4" name="Rectangle 382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5" name="Rectangle 383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6" name="Rectangle 384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7" name="Rectangle 385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8" name="Rectangle 386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79" name="Rectangle 387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0" name="Rectangle 388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1" name="Rectangle 389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2" name="Rectangle 390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3" name="Rectangle 391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4" name="Rectangle 392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5" name="Rectangle 393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6" name="Rectangle 394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7" name="Rectangle 395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8" name="Rectangle 396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89" name="Rectangle 397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0590" name="Rectangle 398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336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0195" grpId="0" build="p" autoUpdateAnimBg="0"/>
      <p:bldP spid="1160331" grpId="0"/>
      <p:bldP spid="1160332" grpId="0" autoUpdateAnimBg="0"/>
      <p:bldP spid="11603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Problem: Energy Formulation</a:t>
            </a:r>
          </a:p>
        </p:txBody>
      </p:sp>
      <p:sp>
        <p:nvSpPr>
          <p:cNvPr id="116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6738" y="2466257"/>
            <a:ext cx="8907462" cy="1793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b="1" i="1">
                <a:latin typeface="Symbol" pitchFamily="18" charset="2"/>
              </a:rPr>
              <a:t>l</a:t>
            </a:r>
            <a:r>
              <a:rPr lang="en-US" sz="2400"/>
              <a:t> </a:t>
            </a:r>
            <a:r>
              <a:rPr lang="en-US" sz="2000"/>
              <a:t> serves as a balancing parameter between the data term and the prior term: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The larger the </a:t>
            </a:r>
            <a:r>
              <a:rPr lang="en-US" sz="1800" b="1" i="1">
                <a:latin typeface="Symbol" pitchFamily="18" charset="2"/>
              </a:rPr>
              <a:t>l</a:t>
            </a:r>
            <a:r>
              <a:rPr lang="en-US" sz="1800"/>
              <a:t>, the less discontinuities in the optimal labeling</a:t>
            </a:r>
            <a:r>
              <a:rPr lang="en-US" sz="1800" b="1" i="1"/>
              <a:t> L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The smaller the </a:t>
            </a:r>
            <a:r>
              <a:rPr lang="en-US" sz="1800" b="1" i="1">
                <a:latin typeface="Symbol" pitchFamily="18" charset="2"/>
              </a:rPr>
              <a:t>l</a:t>
            </a:r>
            <a:r>
              <a:rPr lang="en-US" sz="1800"/>
              <a:t>, the more the optimal labeling </a:t>
            </a:r>
            <a:r>
              <a:rPr lang="en-US" sz="1800" b="1" i="1"/>
              <a:t>L</a:t>
            </a:r>
            <a:r>
              <a:rPr lang="en-US" sz="1800"/>
              <a:t> looks like the original image</a:t>
            </a:r>
          </a:p>
          <a:p>
            <a:pPr lvl="1">
              <a:lnSpc>
                <a:spcPct val="90000"/>
              </a:lnSpc>
            </a:pPr>
            <a:endParaRPr lang="en-US" sz="2000"/>
          </a:p>
        </p:txBody>
      </p:sp>
      <p:graphicFrame>
        <p:nvGraphicFramePr>
          <p:cNvPr id="1162244" name="Object 4"/>
          <p:cNvGraphicFramePr>
            <a:graphicFrameLocks noChangeAspect="1"/>
          </p:cNvGraphicFramePr>
          <p:nvPr>
            <p:extLst/>
          </p:nvPr>
        </p:nvGraphicFramePr>
        <p:xfrm>
          <a:off x="3060701" y="1928094"/>
          <a:ext cx="48180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4" imgW="3060360" imgH="355320" progId="Equation.3">
                  <p:embed/>
                </p:oleObj>
              </mc:Choice>
              <mc:Fallback>
                <p:oleObj name="Equation" r:id="rId4" imgW="3060360" imgH="355320" progId="Equation.3">
                  <p:embed/>
                  <p:pic>
                    <p:nvPicPr>
                      <p:cNvPr id="1162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1" y="1928094"/>
                        <a:ext cx="481806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2245" name="Text Box 5"/>
          <p:cNvSpPr txBox="1">
            <a:spLocks noChangeArrowheads="1"/>
          </p:cNvSpPr>
          <p:nvPr/>
        </p:nvSpPr>
        <p:spPr bwMode="auto">
          <a:xfrm>
            <a:off x="3732213" y="1520106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data  term</a:t>
            </a:r>
          </a:p>
        </p:txBody>
      </p:sp>
      <p:sp>
        <p:nvSpPr>
          <p:cNvPr id="1162246" name="Text Box 6"/>
          <p:cNvSpPr txBox="1">
            <a:spLocks noChangeArrowheads="1"/>
          </p:cNvSpPr>
          <p:nvPr/>
        </p:nvSpPr>
        <p:spPr bwMode="auto">
          <a:xfrm>
            <a:off x="6502400" y="1528044"/>
            <a:ext cx="13612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prior term</a:t>
            </a:r>
          </a:p>
        </p:txBody>
      </p:sp>
      <p:grpSp>
        <p:nvGrpSpPr>
          <p:cNvPr id="1162638" name="Group 398"/>
          <p:cNvGrpSpPr>
            <a:grpSpLocks/>
          </p:cNvGrpSpPr>
          <p:nvPr/>
        </p:nvGrpSpPr>
        <p:grpSpPr bwMode="auto">
          <a:xfrm>
            <a:off x="2840039" y="4080745"/>
            <a:ext cx="2359025" cy="2097087"/>
            <a:chOff x="829" y="2521"/>
            <a:chExt cx="1486" cy="1321"/>
          </a:xfrm>
        </p:grpSpPr>
        <p:grpSp>
          <p:nvGrpSpPr>
            <p:cNvPr id="1162248" name="Group 8"/>
            <p:cNvGrpSpPr>
              <a:grpSpLocks/>
            </p:cNvGrpSpPr>
            <p:nvPr/>
          </p:nvGrpSpPr>
          <p:grpSpPr bwMode="auto">
            <a:xfrm>
              <a:off x="829" y="2736"/>
              <a:ext cx="1227" cy="1106"/>
              <a:chOff x="2266" y="1461"/>
              <a:chExt cx="1227" cy="1106"/>
            </a:xfrm>
          </p:grpSpPr>
          <p:sp>
            <p:nvSpPr>
              <p:cNvPr id="1162249" name="Rectangle 9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0" name="Rectangle 10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1" name="Rectangle 11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2" name="Rectangle 12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3" name="Rectangle 13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4" name="Rectangle 14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5" name="Rectangle 15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6" name="Rectangle 16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7" name="Rectangle 17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8" name="Rectangle 18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59" name="Rectangle 19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0" name="Rectangle 20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1" name="Rectangle 21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2" name="Rectangle 22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3" name="Rectangle 23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4" name="Rectangle 24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5" name="Rectangle 25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6" name="Rectangle 26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7" name="Rectangle 27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8" name="Rectangle 28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69" name="Rectangle 29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0" name="Rectangle 30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1" name="Rectangle 31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2" name="Rectangle 32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3" name="Rectangle 33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4" name="Rectangle 34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5" name="Rectangle 35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6" name="Rectangle 36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7" name="Rectangle 37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8" name="Rectangle 38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79" name="Rectangle 39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0" name="Rectangle 40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1" name="Rectangle 41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2" name="Rectangle 42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3" name="Rectangle 43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4" name="Rectangle 44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5" name="Rectangle 45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6" name="Rectangle 46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7" name="Rectangle 47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8" name="Rectangle 48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89" name="Rectangle 49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0" name="Rectangle 50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1" name="Rectangle 51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2" name="Rectangle 52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3" name="Rectangle 53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4" name="Rectangle 54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5" name="Rectangle 55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6" name="Rectangle 56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7" name="Rectangle 57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8" name="Rectangle 58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299" name="Rectangle 59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0" name="Rectangle 60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1" name="Rectangle 61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2" name="Rectangle 62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3" name="Rectangle 63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4" name="Rectangle 64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5" name="Rectangle 65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6" name="Rectangle 66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7" name="Rectangle 67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8" name="Rectangle 68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09" name="Rectangle 69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0" name="Rectangle 70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1" name="Rectangle 71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2" name="Rectangle 72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3" name="Rectangle 73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4" name="Rectangle 74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5" name="Rectangle 75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6" name="Rectangle 76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7" name="Rectangle 77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8" name="Rectangle 78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19" name="Rectangle 79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0" name="Rectangle 80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1" name="Rectangle 81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2" name="Rectangle 82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3" name="Rectangle 83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4" name="Rectangle 84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5" name="Rectangle 85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6" name="Rectangle 86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7" name="Rectangle 87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8" name="Rectangle 88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29" name="Rectangle 89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0" name="Rectangle 90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1" name="Rectangle 91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2" name="Rectangle 92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3" name="Rectangle 93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4" name="Rectangle 94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5" name="Rectangle 95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6" name="Rectangle 96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7" name="Rectangle 97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8" name="Rectangle 98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39" name="Rectangle 99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0" name="Rectangle 100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1" name="Rectangle 101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2" name="Rectangle 102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3" name="Rectangle 103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4" name="Rectangle 104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5" name="Rectangle 105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6" name="Rectangle 106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7" name="Rectangle 107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8" name="Rectangle 108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49" name="Rectangle 109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0" name="Rectangle 110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1" name="Rectangle 111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2" name="Rectangle 112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3" name="Rectangle 113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4" name="Rectangle 114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5" name="Rectangle 115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6" name="Rectangle 116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7" name="Rectangle 117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8" name="Rectangle 118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59" name="Rectangle 119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0" name="Rectangle 120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1" name="Rectangle 121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2" name="Rectangle 122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3" name="Rectangle 123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4" name="Rectangle 124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5" name="Rectangle 125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6" name="Rectangle 126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7" name="Rectangle 127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8" name="Rectangle 128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69" name="Rectangle 129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70" name="Rectangle 130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71" name="Rectangle 131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72" name="Rectangle 132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73" name="Rectangle 133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74" name="Rectangle 134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2376" name="Rectangle 136"/>
            <p:cNvSpPr>
              <a:spLocks noChangeArrowheads="1"/>
            </p:cNvSpPr>
            <p:nvPr/>
          </p:nvSpPr>
          <p:spPr bwMode="auto">
            <a:xfrm>
              <a:off x="937" y="2521"/>
              <a:ext cx="1378" cy="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</a:pPr>
              <a:r>
                <a:rPr lang="en-US">
                  <a:latin typeface="Symbol" pitchFamily="18" charset="2"/>
                </a:rPr>
                <a:t>l</a:t>
              </a:r>
              <a:r>
                <a:rPr lang="en-US"/>
                <a:t>=0</a:t>
              </a:r>
            </a:p>
          </p:txBody>
        </p:sp>
      </p:grpSp>
      <p:sp>
        <p:nvSpPr>
          <p:cNvPr id="1162377" name="Line 137"/>
          <p:cNvSpPr>
            <a:spLocks noChangeShapeType="1"/>
          </p:cNvSpPr>
          <p:nvPr/>
        </p:nvSpPr>
        <p:spPr bwMode="auto">
          <a:xfrm>
            <a:off x="5954714" y="4437931"/>
            <a:ext cx="15875" cy="2298700"/>
          </a:xfrm>
          <a:prstGeom prst="line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62639" name="Group 399"/>
          <p:cNvGrpSpPr>
            <a:grpSpLocks/>
          </p:cNvGrpSpPr>
          <p:nvPr/>
        </p:nvGrpSpPr>
        <p:grpSpPr bwMode="auto">
          <a:xfrm>
            <a:off x="6288088" y="4145831"/>
            <a:ext cx="3994150" cy="2006600"/>
            <a:chOff x="3001" y="2562"/>
            <a:chExt cx="2516" cy="1264"/>
          </a:xfrm>
        </p:grpSpPr>
        <p:grpSp>
          <p:nvGrpSpPr>
            <p:cNvPr id="1162379" name="Group 139"/>
            <p:cNvGrpSpPr>
              <a:grpSpLocks/>
            </p:cNvGrpSpPr>
            <p:nvPr/>
          </p:nvGrpSpPr>
          <p:grpSpPr bwMode="auto">
            <a:xfrm>
              <a:off x="3001" y="2836"/>
              <a:ext cx="1227" cy="990"/>
              <a:chOff x="2266" y="1461"/>
              <a:chExt cx="1227" cy="1106"/>
            </a:xfrm>
          </p:grpSpPr>
          <p:sp>
            <p:nvSpPr>
              <p:cNvPr id="1162380" name="Rectangle 140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1" name="Rectangle 141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2" name="Rectangle 142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3" name="Rectangle 143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4" name="Rectangle 144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5" name="Rectangle 145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6" name="Rectangle 146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7" name="Rectangle 147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8" name="Rectangle 148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89" name="Rectangle 149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0" name="Rectangle 150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1" name="Rectangle 151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2" name="Rectangle 152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3" name="Rectangle 153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4" name="Rectangle 154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5" name="Rectangle 155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6" name="Rectangle 156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7" name="Rectangle 157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8" name="Rectangle 158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399" name="Rectangle 159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0" name="Rectangle 160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1" name="Rectangle 161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2" name="Rectangle 162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3" name="Rectangle 163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4" name="Rectangle 164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5" name="Rectangle 165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6" name="Rectangle 166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7" name="Rectangle 167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8" name="Rectangle 168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09" name="Rectangle 169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0" name="Rectangle 170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1" name="Rectangle 171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2" name="Rectangle 172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3" name="Rectangle 173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4" name="Rectangle 174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5" name="Rectangle 175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6" name="Rectangle 176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7" name="Rectangle 177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8" name="Rectangle 178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19" name="Rectangle 179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0" name="Rectangle 180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1" name="Rectangle 181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2" name="Rectangle 182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3" name="Rectangle 183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4" name="Rectangle 184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5" name="Rectangle 185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6" name="Rectangle 186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7" name="Rectangle 187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8" name="Rectangle 188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29" name="Rectangle 189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0" name="Rectangle 190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1" name="Rectangle 191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2" name="Rectangle 192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3" name="Rectangle 193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4" name="Rectangle 194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5" name="Rectangle 195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6" name="Rectangle 196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7" name="Rectangle 197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8" name="Rectangle 198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39" name="Rectangle 199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0" name="Rectangle 200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1" name="Rectangle 201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2" name="Rectangle 202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3" name="Rectangle 203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4" name="Rectangle 204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5" name="Rectangle 205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6" name="Rectangle 206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7" name="Rectangle 207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8" name="Rectangle 208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49" name="Rectangle 209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0" name="Rectangle 210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1" name="Rectangle 211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2" name="Rectangle 212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3" name="Rectangle 213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4" name="Rectangle 214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5" name="Rectangle 215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6" name="Rectangle 216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7" name="Rectangle 217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8" name="Rectangle 218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59" name="Rectangle 219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0" name="Rectangle 220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1" name="Rectangle 221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2" name="Rectangle 222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3" name="Rectangle 223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4" name="Rectangle 224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5" name="Rectangle 225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6" name="Rectangle 226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7" name="Rectangle 227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8" name="Rectangle 228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69" name="Rectangle 229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0" name="Rectangle 230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1" name="Rectangle 231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2" name="Rectangle 232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3" name="Rectangle 233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4" name="Rectangle 234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5" name="Rectangle 235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6" name="Rectangle 236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7" name="Rectangle 237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8" name="Rectangle 238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79" name="Rectangle 239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0" name="Rectangle 240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1" name="Rectangle 241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2" name="Rectangle 242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3" name="Rectangle 243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4" name="Rectangle 244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5" name="Rectangle 245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6" name="Rectangle 246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7" name="Rectangle 247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8" name="Rectangle 248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89" name="Rectangle 249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0" name="Rectangle 250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1" name="Rectangle 251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2" name="Rectangle 252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3" name="Rectangle 253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4" name="Rectangle 254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5" name="Rectangle 255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6" name="Rectangle 256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7" name="Rectangle 257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8" name="Rectangle 258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499" name="Rectangle 259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0" name="Rectangle 260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1" name="Rectangle 261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2" name="Rectangle 262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3" name="Rectangle 263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4" name="Rectangle 264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05" name="Rectangle 265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62508" name="Group 268"/>
            <p:cNvGrpSpPr>
              <a:grpSpLocks/>
            </p:cNvGrpSpPr>
            <p:nvPr/>
          </p:nvGrpSpPr>
          <p:grpSpPr bwMode="auto">
            <a:xfrm>
              <a:off x="4290" y="2832"/>
              <a:ext cx="1227" cy="990"/>
              <a:chOff x="2266" y="1461"/>
              <a:chExt cx="1227" cy="1106"/>
            </a:xfrm>
          </p:grpSpPr>
          <p:sp>
            <p:nvSpPr>
              <p:cNvPr id="1162509" name="Rectangle 269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0" name="Rectangle 270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1" name="Rectangle 271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2" name="Rectangle 272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3" name="Rectangle 273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4" name="Rectangle 274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5" name="Rectangle 275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6" name="Rectangle 276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7" name="Rectangle 277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8" name="Rectangle 278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19" name="Rectangle 279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0" name="Rectangle 280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1" name="Rectangle 281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2" name="Rectangle 282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3" name="Rectangle 283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4" name="Rectangle 284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5" name="Rectangle 285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6" name="Rectangle 286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7" name="Rectangle 287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8" name="Rectangle 288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29" name="Rectangle 289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0" name="Rectangle 290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1" name="Rectangle 291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2" name="Rectangle 292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3" name="Rectangle 293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4" name="Rectangle 294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5" name="Rectangle 295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6" name="Rectangle 296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7" name="Rectangle 297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8" name="Rectangle 298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39" name="Rectangle 299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0" name="Rectangle 300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1" name="Rectangle 301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2" name="Rectangle 302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3" name="Rectangle 303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4" name="Rectangle 304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5" name="Rectangle 305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6" name="Rectangle 306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7" name="Rectangle 307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8" name="Rectangle 308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49" name="Rectangle 309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0" name="Rectangle 310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1" name="Rectangle 311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2" name="Rectangle 312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3" name="Rectangle 313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4" name="Rectangle 314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5" name="Rectangle 315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6" name="Rectangle 316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7" name="Rectangle 317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8" name="Rectangle 318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59" name="Rectangle 319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0" name="Rectangle 320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1" name="Rectangle 321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2" name="Rectangle 322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3" name="Rectangle 323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4" name="Rectangle 324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5" name="Rectangle 325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6" name="Rectangle 326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7" name="Rectangle 327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8" name="Rectangle 328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69" name="Rectangle 329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0" name="Rectangle 330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1" name="Rectangle 331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2" name="Rectangle 332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3" name="Rectangle 333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4" name="Rectangle 334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5" name="Rectangle 335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6" name="Rectangle 336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7" name="Rectangle 337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8" name="Rectangle 338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79" name="Rectangle 339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0" name="Rectangle 340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1" name="Rectangle 341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2" name="Rectangle 342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3" name="Rectangle 343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4" name="Rectangle 344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5" name="Rectangle 345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6" name="Rectangle 346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7" name="Rectangle 347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8" name="Rectangle 348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89" name="Rectangle 349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0" name="Rectangle 350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1" name="Rectangle 351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2" name="Rectangle 352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3" name="Rectangle 353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4" name="Rectangle 354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5" name="Rectangle 355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6" name="Rectangle 356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7" name="Rectangle 357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8" name="Rectangle 358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599" name="Rectangle 359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0" name="Rectangle 360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1" name="Rectangle 361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2" name="Rectangle 362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3" name="Rectangle 363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4" name="Rectangle 364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5" name="Rectangle 365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6" name="Rectangle 366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7" name="Rectangle 367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8" name="Rectangle 368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09" name="Rectangle 369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0" name="Rectangle 370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1" name="Rectangle 371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2" name="Rectangle 372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3" name="Rectangle 373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4" name="Rectangle 374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5" name="Rectangle 375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6" name="Rectangle 376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7" name="Rectangle 377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8" name="Rectangle 378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19" name="Rectangle 379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0" name="Rectangle 380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1" name="Rectangle 381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2" name="Rectangle 382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3" name="Rectangle 383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4" name="Rectangle 384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5" name="Rectangle 385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6" name="Rectangle 386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7" name="Rectangle 387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8" name="Rectangle 388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29" name="Rectangle 389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30" name="Rectangle 390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31" name="Rectangle 391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32" name="Rectangle 392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33" name="Rectangle 393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2634" name="Rectangle 394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2636" name="Rectangle 396"/>
            <p:cNvSpPr>
              <a:spLocks noChangeArrowheads="1"/>
            </p:cNvSpPr>
            <p:nvPr/>
          </p:nvSpPr>
          <p:spPr bwMode="auto">
            <a:xfrm>
              <a:off x="3474" y="2562"/>
              <a:ext cx="1762" cy="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742950" lvl="1" indent="-285750">
                <a:lnSpc>
                  <a:spcPct val="90000"/>
                </a:lnSpc>
                <a:spcBef>
                  <a:spcPct val="20000"/>
                </a:spcBef>
                <a:buClr>
                  <a:schemeClr val="tx1"/>
                </a:buClr>
                <a:buSzPct val="100000"/>
              </a:pPr>
              <a:r>
                <a:rPr lang="en-US">
                  <a:latin typeface="Symbol" pitchFamily="18" charset="2"/>
                </a:rPr>
                <a:t>l</a:t>
              </a:r>
              <a:r>
                <a:rPr lang="en-US"/>
                <a:t>=huge number</a:t>
              </a:r>
            </a:p>
          </p:txBody>
        </p:sp>
      </p:grpSp>
      <p:sp>
        <p:nvSpPr>
          <p:cNvPr id="1162637" name="Freeform 397"/>
          <p:cNvSpPr>
            <a:spLocks/>
          </p:cNvSpPr>
          <p:nvPr/>
        </p:nvSpPr>
        <p:spPr bwMode="auto">
          <a:xfrm>
            <a:off x="6107114" y="1864594"/>
            <a:ext cx="377825" cy="608012"/>
          </a:xfrm>
          <a:custGeom>
            <a:avLst/>
            <a:gdLst/>
            <a:ahLst/>
            <a:cxnLst>
              <a:cxn ang="0">
                <a:pos x="103" y="35"/>
              </a:cxn>
              <a:cxn ang="0">
                <a:pos x="2" y="236"/>
              </a:cxn>
              <a:cxn ang="0">
                <a:pos x="93" y="374"/>
              </a:cxn>
              <a:cxn ang="0">
                <a:pos x="221" y="182"/>
              </a:cxn>
              <a:cxn ang="0">
                <a:pos x="194" y="26"/>
              </a:cxn>
              <a:cxn ang="0">
                <a:pos x="103" y="35"/>
              </a:cxn>
            </a:cxnLst>
            <a:rect l="0" t="0" r="r" b="b"/>
            <a:pathLst>
              <a:path w="238" h="383">
                <a:moveTo>
                  <a:pt x="103" y="35"/>
                </a:moveTo>
                <a:cubicBezTo>
                  <a:pt x="71" y="70"/>
                  <a:pt x="4" y="180"/>
                  <a:pt x="2" y="236"/>
                </a:cubicBezTo>
                <a:cubicBezTo>
                  <a:pt x="0" y="292"/>
                  <a:pt x="57" y="383"/>
                  <a:pt x="93" y="374"/>
                </a:cubicBezTo>
                <a:cubicBezTo>
                  <a:pt x="129" y="365"/>
                  <a:pt x="204" y="240"/>
                  <a:pt x="221" y="182"/>
                </a:cubicBezTo>
                <a:cubicBezTo>
                  <a:pt x="238" y="124"/>
                  <a:pt x="214" y="52"/>
                  <a:pt x="194" y="26"/>
                </a:cubicBezTo>
                <a:cubicBezTo>
                  <a:pt x="174" y="0"/>
                  <a:pt x="135" y="0"/>
                  <a:pt x="103" y="35"/>
                </a:cubicBezTo>
                <a:close/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3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2243" grpId="0" build="p" bldLvl="5" autoUpdateAnimBg="0"/>
      <p:bldP spid="1162377" grpId="0" animBg="1"/>
      <p:bldP spid="11626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Hard Computational Problem</a:t>
            </a:r>
          </a:p>
        </p:txBody>
      </p:sp>
      <p:sp>
        <p:nvSpPr>
          <p:cNvPr id="1164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1013" y="2387601"/>
            <a:ext cx="8907462" cy="1793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Now that we have an energy function, the big question is how do we minimize it? </a:t>
            </a:r>
          </a:p>
        </p:txBody>
      </p:sp>
      <p:sp>
        <p:nvSpPr>
          <p:cNvPr id="1164303" name="Rectangle 15"/>
          <p:cNvSpPr>
            <a:spLocks noChangeArrowheads="1"/>
          </p:cNvSpPr>
          <p:nvPr/>
        </p:nvSpPr>
        <p:spPr bwMode="auto">
          <a:xfrm>
            <a:off x="1689101" y="4057651"/>
            <a:ext cx="6062663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</a:pPr>
            <a:endParaRPr lang="en-US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/>
              <a:t>Exhaustive search is exponential: if </a:t>
            </a:r>
            <a:r>
              <a:rPr lang="en-US" b="1" i="1"/>
              <a:t>n</a:t>
            </a:r>
            <a:r>
              <a:rPr lang="en-US"/>
              <a:t> is the number of pixels, there are </a:t>
            </a:r>
            <a:r>
              <a:rPr lang="en-US" b="1" i="1"/>
              <a:t>2</a:t>
            </a:r>
            <a:r>
              <a:rPr lang="en-US" b="1" i="1" baseline="30000"/>
              <a:t>n</a:t>
            </a:r>
            <a:r>
              <a:rPr lang="en-US"/>
              <a:t> possible labelings </a:t>
            </a:r>
            <a:r>
              <a:rPr lang="en-US" b="1" i="1"/>
              <a:t>L</a:t>
            </a:r>
          </a:p>
        </p:txBody>
      </p:sp>
      <p:grpSp>
        <p:nvGrpSpPr>
          <p:cNvPr id="1164304" name="Group 16"/>
          <p:cNvGrpSpPr>
            <a:grpSpLocks/>
          </p:cNvGrpSpPr>
          <p:nvPr/>
        </p:nvGrpSpPr>
        <p:grpSpPr bwMode="auto">
          <a:xfrm>
            <a:off x="8021638" y="4114800"/>
            <a:ext cx="2417762" cy="2058988"/>
            <a:chOff x="2338" y="2849"/>
            <a:chExt cx="1523" cy="1297"/>
          </a:xfrm>
        </p:grpSpPr>
        <p:sp>
          <p:nvSpPr>
            <p:cNvPr id="1164305" name="Line 17"/>
            <p:cNvSpPr>
              <a:spLocks noChangeShapeType="1"/>
            </p:cNvSpPr>
            <p:nvPr/>
          </p:nvSpPr>
          <p:spPr bwMode="auto">
            <a:xfrm flipV="1">
              <a:off x="2403" y="2896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06" name="Line 18"/>
            <p:cNvSpPr>
              <a:spLocks noChangeShapeType="1"/>
            </p:cNvSpPr>
            <p:nvPr/>
          </p:nvSpPr>
          <p:spPr bwMode="auto">
            <a:xfrm flipV="1">
              <a:off x="2427" y="3073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07" name="Line 19"/>
            <p:cNvSpPr>
              <a:spLocks noChangeShapeType="1"/>
            </p:cNvSpPr>
            <p:nvPr/>
          </p:nvSpPr>
          <p:spPr bwMode="auto">
            <a:xfrm flipV="1">
              <a:off x="2409" y="3253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08" name="Line 20"/>
            <p:cNvSpPr>
              <a:spLocks noChangeShapeType="1"/>
            </p:cNvSpPr>
            <p:nvPr/>
          </p:nvSpPr>
          <p:spPr bwMode="auto">
            <a:xfrm flipV="1">
              <a:off x="2400" y="3388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09" name="Line 21"/>
            <p:cNvSpPr>
              <a:spLocks noChangeShapeType="1"/>
            </p:cNvSpPr>
            <p:nvPr/>
          </p:nvSpPr>
          <p:spPr bwMode="auto">
            <a:xfrm flipV="1">
              <a:off x="2424" y="3565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0" name="Line 22"/>
            <p:cNvSpPr>
              <a:spLocks noChangeShapeType="1"/>
            </p:cNvSpPr>
            <p:nvPr/>
          </p:nvSpPr>
          <p:spPr bwMode="auto">
            <a:xfrm flipV="1">
              <a:off x="2406" y="3745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1" name="Line 23"/>
            <p:cNvSpPr>
              <a:spLocks noChangeShapeType="1"/>
            </p:cNvSpPr>
            <p:nvPr/>
          </p:nvSpPr>
          <p:spPr bwMode="auto">
            <a:xfrm flipV="1">
              <a:off x="2391" y="3910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2" name="Line 24"/>
            <p:cNvSpPr>
              <a:spLocks noChangeShapeType="1"/>
            </p:cNvSpPr>
            <p:nvPr/>
          </p:nvSpPr>
          <p:spPr bwMode="auto">
            <a:xfrm flipV="1">
              <a:off x="2415" y="4087"/>
              <a:ext cx="1381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3" name="Line 25"/>
            <p:cNvSpPr>
              <a:spLocks noChangeShapeType="1"/>
            </p:cNvSpPr>
            <p:nvPr/>
          </p:nvSpPr>
          <p:spPr bwMode="auto">
            <a:xfrm rot="16200000" flipV="1">
              <a:off x="1785" y="3494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4" name="Line 26"/>
            <p:cNvSpPr>
              <a:spLocks noChangeShapeType="1"/>
            </p:cNvSpPr>
            <p:nvPr/>
          </p:nvSpPr>
          <p:spPr bwMode="auto">
            <a:xfrm rot="16200000" flipV="1">
              <a:off x="1971" y="3500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5" name="Line 27"/>
            <p:cNvSpPr>
              <a:spLocks noChangeShapeType="1"/>
            </p:cNvSpPr>
            <p:nvPr/>
          </p:nvSpPr>
          <p:spPr bwMode="auto">
            <a:xfrm rot="16200000" flipV="1">
              <a:off x="2196" y="3491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6" name="Line 28"/>
            <p:cNvSpPr>
              <a:spLocks noChangeShapeType="1"/>
            </p:cNvSpPr>
            <p:nvPr/>
          </p:nvSpPr>
          <p:spPr bwMode="auto">
            <a:xfrm rot="16200000" flipV="1">
              <a:off x="2382" y="3497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7" name="Line 29"/>
            <p:cNvSpPr>
              <a:spLocks noChangeShapeType="1"/>
            </p:cNvSpPr>
            <p:nvPr/>
          </p:nvSpPr>
          <p:spPr bwMode="auto">
            <a:xfrm rot="16200000" flipV="1">
              <a:off x="2592" y="3491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8" name="Line 30"/>
            <p:cNvSpPr>
              <a:spLocks noChangeShapeType="1"/>
            </p:cNvSpPr>
            <p:nvPr/>
          </p:nvSpPr>
          <p:spPr bwMode="auto">
            <a:xfrm rot="16200000" flipV="1">
              <a:off x="2778" y="3497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19" name="Line 31"/>
            <p:cNvSpPr>
              <a:spLocks noChangeShapeType="1"/>
            </p:cNvSpPr>
            <p:nvPr/>
          </p:nvSpPr>
          <p:spPr bwMode="auto">
            <a:xfrm rot="16200000" flipV="1">
              <a:off x="3003" y="3488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4320" name="Line 32"/>
            <p:cNvSpPr>
              <a:spLocks noChangeShapeType="1"/>
            </p:cNvSpPr>
            <p:nvPr/>
          </p:nvSpPr>
          <p:spPr bwMode="auto">
            <a:xfrm rot="16200000" flipV="1">
              <a:off x="3189" y="3494"/>
              <a:ext cx="1217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64321" name="Group 33"/>
            <p:cNvGrpSpPr>
              <a:grpSpLocks/>
            </p:cNvGrpSpPr>
            <p:nvPr/>
          </p:nvGrpSpPr>
          <p:grpSpPr bwMode="auto">
            <a:xfrm>
              <a:off x="2338" y="2849"/>
              <a:ext cx="1523" cy="1297"/>
              <a:chOff x="1565" y="2643"/>
              <a:chExt cx="1523" cy="1297"/>
            </a:xfrm>
          </p:grpSpPr>
          <p:grpSp>
            <p:nvGrpSpPr>
              <p:cNvPr id="1164322" name="Group 34"/>
              <p:cNvGrpSpPr>
                <a:grpSpLocks/>
              </p:cNvGrpSpPr>
              <p:nvPr/>
            </p:nvGrpSpPr>
            <p:grpSpPr bwMode="auto">
              <a:xfrm>
                <a:off x="1574" y="2643"/>
                <a:ext cx="1514" cy="115"/>
                <a:chOff x="1565" y="2643"/>
                <a:chExt cx="1514" cy="115"/>
              </a:xfrm>
            </p:grpSpPr>
            <p:sp>
              <p:nvSpPr>
                <p:cNvPr id="1164323" name="Rectangl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4" name="Rectangle 36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5" name="Rectangl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6" name="Rectangl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7" name="Rectangl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8" name="Rectangl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29" name="Rectangl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0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31" name="Group 43"/>
              <p:cNvGrpSpPr>
                <a:grpSpLocks/>
              </p:cNvGrpSpPr>
              <p:nvPr/>
            </p:nvGrpSpPr>
            <p:grpSpPr bwMode="auto">
              <a:xfrm>
                <a:off x="1571" y="2811"/>
                <a:ext cx="1514" cy="115"/>
                <a:chOff x="1574" y="2652"/>
                <a:chExt cx="1514" cy="115"/>
              </a:xfrm>
            </p:grpSpPr>
            <p:sp>
              <p:nvSpPr>
                <p:cNvPr id="1164332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4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5" name="Rectangle 47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6" name="Rectangl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7" name="Rectangle 49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8" name="Rectangl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39" name="Rectangl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40" name="Group 52"/>
              <p:cNvGrpSpPr>
                <a:grpSpLocks/>
              </p:cNvGrpSpPr>
              <p:nvPr/>
            </p:nvGrpSpPr>
            <p:grpSpPr bwMode="auto">
              <a:xfrm>
                <a:off x="1568" y="2985"/>
                <a:ext cx="1514" cy="115"/>
                <a:chOff x="1565" y="2643"/>
                <a:chExt cx="1514" cy="115"/>
              </a:xfrm>
            </p:grpSpPr>
            <p:sp>
              <p:nvSpPr>
                <p:cNvPr id="1164341" name="Rectangl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2" name="Rectangl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3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4" name="Rectangl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5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6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7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48" name="Rectangle 60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49" name="Group 61"/>
              <p:cNvGrpSpPr>
                <a:grpSpLocks/>
              </p:cNvGrpSpPr>
              <p:nvPr/>
            </p:nvGrpSpPr>
            <p:grpSpPr bwMode="auto">
              <a:xfrm>
                <a:off x="1565" y="3153"/>
                <a:ext cx="1514" cy="115"/>
                <a:chOff x="1574" y="2652"/>
                <a:chExt cx="1514" cy="115"/>
              </a:xfrm>
            </p:grpSpPr>
            <p:sp>
              <p:nvSpPr>
                <p:cNvPr id="1164350" name="Rectangl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1" name="Rectangle 63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2" name="Rectangl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3" name="Rectangl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4" name="Rectangl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5" name="Rectangl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6" name="Rectangl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57" name="Rectangl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58" name="Group 70"/>
              <p:cNvGrpSpPr>
                <a:grpSpLocks/>
              </p:cNvGrpSpPr>
              <p:nvPr/>
            </p:nvGrpSpPr>
            <p:grpSpPr bwMode="auto">
              <a:xfrm>
                <a:off x="1574" y="3315"/>
                <a:ext cx="1514" cy="115"/>
                <a:chOff x="1565" y="2643"/>
                <a:chExt cx="1514" cy="115"/>
              </a:xfrm>
            </p:grpSpPr>
            <p:sp>
              <p:nvSpPr>
                <p:cNvPr id="1164359" name="Rectangl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0" name="Rectangle 72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1" name="Rectangle 73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2" name="Rectangle 74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3" name="Rectangle 75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4" name="Rectangle 76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5" name="Rectangle 77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6" name="Rectangle 78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67" name="Group 79"/>
              <p:cNvGrpSpPr>
                <a:grpSpLocks/>
              </p:cNvGrpSpPr>
              <p:nvPr/>
            </p:nvGrpSpPr>
            <p:grpSpPr bwMode="auto">
              <a:xfrm>
                <a:off x="1571" y="3483"/>
                <a:ext cx="1514" cy="115"/>
                <a:chOff x="1574" y="2652"/>
                <a:chExt cx="1514" cy="115"/>
              </a:xfrm>
            </p:grpSpPr>
            <p:sp>
              <p:nvSpPr>
                <p:cNvPr id="1164368" name="Rectangle 80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69" name="Rectangle 81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0" name="Rectangle 82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1" name="Rectangle 83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2" name="Rectangle 84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3" name="Rectangle 85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4" name="Rectangle 86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5" name="Rectangle 87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76" name="Group 88"/>
              <p:cNvGrpSpPr>
                <a:grpSpLocks/>
              </p:cNvGrpSpPr>
              <p:nvPr/>
            </p:nvGrpSpPr>
            <p:grpSpPr bwMode="auto">
              <a:xfrm>
                <a:off x="1568" y="3657"/>
                <a:ext cx="1514" cy="115"/>
                <a:chOff x="1565" y="2643"/>
                <a:chExt cx="1514" cy="115"/>
              </a:xfrm>
            </p:grpSpPr>
            <p:sp>
              <p:nvSpPr>
                <p:cNvPr id="1164377" name="Rectangle 89"/>
                <p:cNvSpPr>
                  <a:spLocks noChangeAspect="1" noChangeArrowheads="1"/>
                </p:cNvSpPr>
                <p:nvPr/>
              </p:nvSpPr>
              <p:spPr bwMode="auto">
                <a:xfrm>
                  <a:off x="1565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8" name="Rectangle 90"/>
                <p:cNvSpPr>
                  <a:spLocks noChangeAspect="1" noChangeArrowheads="1"/>
                </p:cNvSpPr>
                <p:nvPr/>
              </p:nvSpPr>
              <p:spPr bwMode="auto">
                <a:xfrm>
                  <a:off x="1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79" name="Rectangle 91"/>
                <p:cNvSpPr>
                  <a:spLocks noChangeAspect="1" noChangeArrowheads="1"/>
                </p:cNvSpPr>
                <p:nvPr/>
              </p:nvSpPr>
              <p:spPr bwMode="auto">
                <a:xfrm>
                  <a:off x="1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0" name="Rectangle 92"/>
                <p:cNvSpPr>
                  <a:spLocks noChangeAspect="1" noChangeArrowheads="1"/>
                </p:cNvSpPr>
                <p:nvPr/>
              </p:nvSpPr>
              <p:spPr bwMode="auto">
                <a:xfrm>
                  <a:off x="21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1" name="Rectangle 93"/>
                <p:cNvSpPr>
                  <a:spLocks noChangeAspect="1" noChangeArrowheads="1"/>
                </p:cNvSpPr>
                <p:nvPr/>
              </p:nvSpPr>
              <p:spPr bwMode="auto">
                <a:xfrm>
                  <a:off x="23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2" name="Rectangle 94"/>
                <p:cNvSpPr>
                  <a:spLocks noChangeAspect="1" noChangeArrowheads="1"/>
                </p:cNvSpPr>
                <p:nvPr/>
              </p:nvSpPr>
              <p:spPr bwMode="auto">
                <a:xfrm>
                  <a:off x="25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3" name="Rectangle 95"/>
                <p:cNvSpPr>
                  <a:spLocks noChangeAspect="1" noChangeArrowheads="1"/>
                </p:cNvSpPr>
                <p:nvPr/>
              </p:nvSpPr>
              <p:spPr bwMode="auto">
                <a:xfrm>
                  <a:off x="27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4" name="Rectangle 96"/>
                <p:cNvSpPr>
                  <a:spLocks noChangeAspect="1" noChangeArrowheads="1"/>
                </p:cNvSpPr>
                <p:nvPr/>
              </p:nvSpPr>
              <p:spPr bwMode="auto">
                <a:xfrm>
                  <a:off x="2964" y="2643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4385" name="Group 97"/>
              <p:cNvGrpSpPr>
                <a:grpSpLocks/>
              </p:cNvGrpSpPr>
              <p:nvPr/>
            </p:nvGrpSpPr>
            <p:grpSpPr bwMode="auto">
              <a:xfrm>
                <a:off x="1565" y="3825"/>
                <a:ext cx="1514" cy="115"/>
                <a:chOff x="1574" y="2652"/>
                <a:chExt cx="1514" cy="115"/>
              </a:xfrm>
            </p:grpSpPr>
            <p:sp>
              <p:nvSpPr>
                <p:cNvPr id="1164386" name="Rectangle 98"/>
                <p:cNvSpPr>
                  <a:spLocks noChangeAspect="1" noChangeArrowheads="1"/>
                </p:cNvSpPr>
                <p:nvPr/>
              </p:nvSpPr>
              <p:spPr bwMode="auto">
                <a:xfrm>
                  <a:off x="1574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7" name="Rectangle 99"/>
                <p:cNvSpPr>
                  <a:spLocks noChangeAspect="1" noChangeArrowheads="1"/>
                </p:cNvSpPr>
                <p:nvPr/>
              </p:nvSpPr>
              <p:spPr bwMode="auto">
                <a:xfrm>
                  <a:off x="1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8" name="Rectangle 100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89" name="Rectangle 101"/>
                <p:cNvSpPr>
                  <a:spLocks noChangeAspect="1" noChangeArrowheads="1"/>
                </p:cNvSpPr>
                <p:nvPr/>
              </p:nvSpPr>
              <p:spPr bwMode="auto">
                <a:xfrm>
                  <a:off x="21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90" name="Rectangle 102"/>
                <p:cNvSpPr>
                  <a:spLocks noChangeAspect="1" noChangeArrowheads="1"/>
                </p:cNvSpPr>
                <p:nvPr/>
              </p:nvSpPr>
              <p:spPr bwMode="auto">
                <a:xfrm>
                  <a:off x="23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91" name="Rectangle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25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92" name="Rectangle 104"/>
                <p:cNvSpPr>
                  <a:spLocks noChangeAspect="1" noChangeArrowheads="1"/>
                </p:cNvSpPr>
                <p:nvPr/>
              </p:nvSpPr>
              <p:spPr bwMode="auto">
                <a:xfrm>
                  <a:off x="27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393" name="Rectangle 105"/>
                <p:cNvSpPr>
                  <a:spLocks noChangeAspect="1" noChangeArrowheads="1"/>
                </p:cNvSpPr>
                <p:nvPr/>
              </p:nvSpPr>
              <p:spPr bwMode="auto">
                <a:xfrm>
                  <a:off x="2973" y="2652"/>
                  <a:ext cx="115" cy="11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aphicFrame>
        <p:nvGraphicFramePr>
          <p:cNvPr id="1164394" name="Object 106"/>
          <p:cNvGraphicFramePr>
            <a:graphicFrameLocks noChangeAspect="1"/>
          </p:cNvGraphicFramePr>
          <p:nvPr/>
        </p:nvGraphicFramePr>
        <p:xfrm>
          <a:off x="3060701" y="1849438"/>
          <a:ext cx="48180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4" imgW="3060360" imgH="355320" progId="Equation.3">
                  <p:embed/>
                </p:oleObj>
              </mc:Choice>
              <mc:Fallback>
                <p:oleObj name="Equation" r:id="rId4" imgW="3060360" imgH="355320" progId="Equation.3">
                  <p:embed/>
                  <p:pic>
                    <p:nvPicPr>
                      <p:cNvPr id="1164394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1" y="1849438"/>
                        <a:ext cx="481806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4395" name="Text Box 107"/>
          <p:cNvSpPr txBox="1">
            <a:spLocks noChangeArrowheads="1"/>
          </p:cNvSpPr>
          <p:nvPr/>
        </p:nvSpPr>
        <p:spPr bwMode="auto">
          <a:xfrm>
            <a:off x="3732213" y="1441450"/>
            <a:ext cx="1390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data  term</a:t>
            </a:r>
          </a:p>
        </p:txBody>
      </p:sp>
      <p:sp>
        <p:nvSpPr>
          <p:cNvPr id="1164396" name="Text Box 108"/>
          <p:cNvSpPr txBox="1">
            <a:spLocks noChangeArrowheads="1"/>
          </p:cNvSpPr>
          <p:nvPr/>
        </p:nvSpPr>
        <p:spPr bwMode="auto">
          <a:xfrm>
            <a:off x="6502400" y="1449388"/>
            <a:ext cx="13612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b="1">
                <a:solidFill>
                  <a:srgbClr val="339933"/>
                </a:solidFill>
                <a:latin typeface="Tahoma" pitchFamily="34" charset="0"/>
              </a:rPr>
              <a:t>prior term</a:t>
            </a:r>
          </a:p>
        </p:txBody>
      </p:sp>
    </p:spTree>
    <p:extLst>
      <p:ext uri="{BB962C8B-B14F-4D97-AF65-F5344CB8AC3E}">
        <p14:creationId xmlns:p14="http://schemas.microsoft.com/office/powerpoint/2010/main" val="297843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4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4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4291" grpId="0" build="p" bldLvl="4" autoUpdateAnimBg="0"/>
      <p:bldP spid="1164303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Cuts for Binary Energy Minimization</a:t>
            </a:r>
          </a:p>
        </p:txBody>
      </p:sp>
      <p:sp>
        <p:nvSpPr>
          <p:cNvPr id="116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minimize this energy exactly with graph cuts!</a:t>
            </a:r>
          </a:p>
        </p:txBody>
      </p:sp>
      <p:graphicFrame>
        <p:nvGraphicFramePr>
          <p:cNvPr id="11663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957396"/>
              </p:ext>
            </p:extLst>
          </p:nvPr>
        </p:nvGraphicFramePr>
        <p:xfrm>
          <a:off x="3130717" y="2235492"/>
          <a:ext cx="409733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4" imgW="2603160" imgH="355320" progId="Equation.3">
                  <p:embed/>
                </p:oleObj>
              </mc:Choice>
              <mc:Fallback>
                <p:oleObj name="Equation" r:id="rId4" imgW="2603160" imgH="355320" progId="Equation.3">
                  <p:embed/>
                  <p:pic>
                    <p:nvPicPr>
                      <p:cNvPr id="11663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717" y="2235492"/>
                        <a:ext cx="409733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66341" name="Group 5"/>
          <p:cNvGrpSpPr>
            <a:grpSpLocks/>
          </p:cNvGrpSpPr>
          <p:nvPr/>
        </p:nvGrpSpPr>
        <p:grpSpPr bwMode="auto">
          <a:xfrm>
            <a:off x="8267700" y="3015748"/>
            <a:ext cx="1231900" cy="1876425"/>
            <a:chOff x="3504" y="1497"/>
            <a:chExt cx="776" cy="1182"/>
          </a:xfrm>
        </p:grpSpPr>
        <p:grpSp>
          <p:nvGrpSpPr>
            <p:cNvPr id="1166342" name="Group 6"/>
            <p:cNvGrpSpPr>
              <a:grpSpLocks/>
            </p:cNvGrpSpPr>
            <p:nvPr/>
          </p:nvGrpSpPr>
          <p:grpSpPr bwMode="auto">
            <a:xfrm>
              <a:off x="3504" y="1911"/>
              <a:ext cx="768" cy="768"/>
              <a:chOff x="672" y="1344"/>
              <a:chExt cx="768" cy="768"/>
            </a:xfrm>
          </p:grpSpPr>
          <p:sp>
            <p:nvSpPr>
              <p:cNvPr id="1166343" name="Line 7"/>
              <p:cNvSpPr>
                <a:spLocks noChangeShapeType="1"/>
              </p:cNvSpPr>
              <p:nvPr/>
            </p:nvSpPr>
            <p:spPr bwMode="auto">
              <a:xfrm>
                <a:off x="672" y="1344"/>
                <a:ext cx="0" cy="768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4" name="Line 8"/>
              <p:cNvSpPr>
                <a:spLocks noChangeShapeType="1"/>
              </p:cNvSpPr>
              <p:nvPr/>
            </p:nvSpPr>
            <p:spPr bwMode="auto">
              <a:xfrm>
                <a:off x="1440" y="1344"/>
                <a:ext cx="0" cy="768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5" name="Line 9"/>
              <p:cNvSpPr>
                <a:spLocks noChangeShapeType="1"/>
              </p:cNvSpPr>
              <p:nvPr/>
            </p:nvSpPr>
            <p:spPr bwMode="auto">
              <a:xfrm>
                <a:off x="1056" y="2112"/>
                <a:ext cx="384" cy="0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6" name="Line 10"/>
              <p:cNvSpPr>
                <a:spLocks noChangeShapeType="1"/>
              </p:cNvSpPr>
              <p:nvPr/>
            </p:nvSpPr>
            <p:spPr bwMode="auto">
              <a:xfrm>
                <a:off x="672" y="1728"/>
                <a:ext cx="384" cy="0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7" name="Line 11"/>
              <p:cNvSpPr>
                <a:spLocks noChangeShapeType="1"/>
              </p:cNvSpPr>
              <p:nvPr/>
            </p:nvSpPr>
            <p:spPr bwMode="auto">
              <a:xfrm>
                <a:off x="672" y="1344"/>
                <a:ext cx="384" cy="0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8" name="Line 12"/>
              <p:cNvSpPr>
                <a:spLocks noChangeShapeType="1"/>
              </p:cNvSpPr>
              <p:nvPr/>
            </p:nvSpPr>
            <p:spPr bwMode="auto">
              <a:xfrm>
                <a:off x="672" y="2112"/>
                <a:ext cx="384" cy="0"/>
              </a:xfrm>
              <a:prstGeom prst="line">
                <a:avLst/>
              </a:prstGeom>
              <a:noFill/>
              <a:ln w="1270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49" name="Line 13"/>
              <p:cNvSpPr>
                <a:spLocks noChangeShapeType="1"/>
              </p:cNvSpPr>
              <p:nvPr/>
            </p:nvSpPr>
            <p:spPr bwMode="auto">
              <a:xfrm>
                <a:off x="1056" y="1728"/>
                <a:ext cx="384" cy="0"/>
              </a:xfrm>
              <a:prstGeom prst="line">
                <a:avLst/>
              </a:prstGeom>
              <a:noFill/>
              <a:ln w="1270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50" name="Line 14"/>
              <p:cNvSpPr>
                <a:spLocks noChangeShapeType="1"/>
              </p:cNvSpPr>
              <p:nvPr/>
            </p:nvSpPr>
            <p:spPr bwMode="auto">
              <a:xfrm>
                <a:off x="1056" y="1344"/>
                <a:ext cx="384" cy="0"/>
              </a:xfrm>
              <a:prstGeom prst="line">
                <a:avLst/>
              </a:prstGeom>
              <a:noFill/>
              <a:ln w="1270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51" name="Line 15"/>
              <p:cNvSpPr>
                <a:spLocks noChangeShapeType="1"/>
              </p:cNvSpPr>
              <p:nvPr/>
            </p:nvSpPr>
            <p:spPr bwMode="auto">
              <a:xfrm flipV="1">
                <a:off x="1056" y="1344"/>
                <a:ext cx="0" cy="384"/>
              </a:xfrm>
              <a:prstGeom prst="line">
                <a:avLst/>
              </a:prstGeom>
              <a:noFill/>
              <a:ln w="5715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52" name="Line 16"/>
              <p:cNvSpPr>
                <a:spLocks noChangeShapeType="1"/>
              </p:cNvSpPr>
              <p:nvPr/>
            </p:nvSpPr>
            <p:spPr bwMode="auto">
              <a:xfrm flipV="1">
                <a:off x="1056" y="1728"/>
                <a:ext cx="0" cy="384"/>
              </a:xfrm>
              <a:prstGeom prst="line">
                <a:avLst/>
              </a:prstGeom>
              <a:noFill/>
              <a:ln w="12700">
                <a:solidFill>
                  <a:srgbClr val="E4B76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6353" name="Text Box 17"/>
            <p:cNvSpPr txBox="1">
              <a:spLocks noChangeArrowheads="1"/>
            </p:cNvSpPr>
            <p:nvPr/>
          </p:nvSpPr>
          <p:spPr bwMode="auto">
            <a:xfrm>
              <a:off x="3542" y="1497"/>
              <a:ext cx="73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800">
                  <a:solidFill>
                    <a:srgbClr val="E4B766"/>
                  </a:solidFill>
                </a:rPr>
                <a:t>n-links</a:t>
              </a:r>
            </a:p>
          </p:txBody>
        </p:sp>
      </p:grpSp>
      <p:grpSp>
        <p:nvGrpSpPr>
          <p:cNvPr id="1166354" name="Group 18"/>
          <p:cNvGrpSpPr>
            <a:grpSpLocks/>
          </p:cNvGrpSpPr>
          <p:nvPr/>
        </p:nvGrpSpPr>
        <p:grpSpPr bwMode="auto">
          <a:xfrm>
            <a:off x="8085138" y="3506285"/>
            <a:ext cx="1524000" cy="1524000"/>
            <a:chOff x="576" y="1248"/>
            <a:chExt cx="960" cy="960"/>
          </a:xfrm>
        </p:grpSpPr>
        <p:sp>
          <p:nvSpPr>
            <p:cNvPr id="1166355" name="Oval 19"/>
            <p:cNvSpPr>
              <a:spLocks noChangeArrowheads="1"/>
            </p:cNvSpPr>
            <p:nvPr/>
          </p:nvSpPr>
          <p:spPr bwMode="auto">
            <a:xfrm>
              <a:off x="576" y="1248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56" name="Oval 20"/>
            <p:cNvSpPr>
              <a:spLocks noChangeArrowheads="1"/>
            </p:cNvSpPr>
            <p:nvPr/>
          </p:nvSpPr>
          <p:spPr bwMode="auto">
            <a:xfrm>
              <a:off x="576" y="1632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57" name="Oval 21"/>
            <p:cNvSpPr>
              <a:spLocks noChangeArrowheads="1"/>
            </p:cNvSpPr>
            <p:nvPr/>
          </p:nvSpPr>
          <p:spPr bwMode="auto">
            <a:xfrm>
              <a:off x="576" y="2016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58" name="Oval 22"/>
            <p:cNvSpPr>
              <a:spLocks noChangeArrowheads="1"/>
            </p:cNvSpPr>
            <p:nvPr/>
          </p:nvSpPr>
          <p:spPr bwMode="auto">
            <a:xfrm>
              <a:off x="960" y="1248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59" name="Oval 23"/>
            <p:cNvSpPr>
              <a:spLocks noChangeArrowheads="1"/>
            </p:cNvSpPr>
            <p:nvPr/>
          </p:nvSpPr>
          <p:spPr bwMode="auto">
            <a:xfrm>
              <a:off x="960" y="1632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60" name="Oval 24"/>
            <p:cNvSpPr>
              <a:spLocks noChangeArrowheads="1"/>
            </p:cNvSpPr>
            <p:nvPr/>
          </p:nvSpPr>
          <p:spPr bwMode="auto">
            <a:xfrm>
              <a:off x="960" y="2016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61" name="Oval 25"/>
            <p:cNvSpPr>
              <a:spLocks noChangeArrowheads="1"/>
            </p:cNvSpPr>
            <p:nvPr/>
          </p:nvSpPr>
          <p:spPr bwMode="auto">
            <a:xfrm>
              <a:off x="1344" y="1248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62" name="Oval 26"/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63" name="Oval 27"/>
            <p:cNvSpPr>
              <a:spLocks noChangeArrowheads="1"/>
            </p:cNvSpPr>
            <p:nvPr/>
          </p:nvSpPr>
          <p:spPr bwMode="auto">
            <a:xfrm>
              <a:off x="1344" y="2016"/>
              <a:ext cx="192" cy="19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66364" name="Group 28"/>
          <p:cNvGrpSpPr>
            <a:grpSpLocks/>
          </p:cNvGrpSpPr>
          <p:nvPr/>
        </p:nvGrpSpPr>
        <p:grpSpPr bwMode="auto">
          <a:xfrm>
            <a:off x="7805738" y="2910972"/>
            <a:ext cx="2209800" cy="2657476"/>
            <a:chOff x="3408" y="1497"/>
            <a:chExt cx="1392" cy="1674"/>
          </a:xfrm>
        </p:grpSpPr>
        <p:grpSp>
          <p:nvGrpSpPr>
            <p:cNvPr id="1166365" name="Group 29"/>
            <p:cNvGrpSpPr>
              <a:grpSpLocks/>
            </p:cNvGrpSpPr>
            <p:nvPr/>
          </p:nvGrpSpPr>
          <p:grpSpPr bwMode="auto">
            <a:xfrm>
              <a:off x="3408" y="1536"/>
              <a:ext cx="1392" cy="1584"/>
              <a:chOff x="1632" y="2592"/>
              <a:chExt cx="1392" cy="1584"/>
            </a:xfrm>
          </p:grpSpPr>
          <p:sp>
            <p:nvSpPr>
              <p:cNvPr id="1166366" name="Rectangle 30"/>
              <p:cNvSpPr>
                <a:spLocks noChangeArrowheads="1"/>
              </p:cNvSpPr>
              <p:nvPr/>
            </p:nvSpPr>
            <p:spPr bwMode="auto">
              <a:xfrm>
                <a:off x="1632" y="2592"/>
                <a:ext cx="1392" cy="158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66367" name="Group 31"/>
              <p:cNvGrpSpPr>
                <a:grpSpLocks/>
              </p:cNvGrpSpPr>
              <p:nvPr/>
            </p:nvGrpSpPr>
            <p:grpSpPr bwMode="auto">
              <a:xfrm>
                <a:off x="1680" y="3168"/>
                <a:ext cx="1248" cy="480"/>
                <a:chOff x="1680" y="3168"/>
                <a:chExt cx="1248" cy="480"/>
              </a:xfrm>
            </p:grpSpPr>
            <p:sp>
              <p:nvSpPr>
                <p:cNvPr id="1166368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1776" y="3216"/>
                  <a:ext cx="288" cy="384"/>
                </a:xfrm>
                <a:prstGeom prst="line">
                  <a:avLst/>
                </a:prstGeom>
                <a:noFill/>
                <a:ln w="57150">
                  <a:solidFill>
                    <a:schemeClr val="folHlink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69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2304" y="3216"/>
                  <a:ext cx="144" cy="192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0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2544" y="3216"/>
                  <a:ext cx="288" cy="384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1" name="Line 35"/>
                <p:cNvSpPr>
                  <a:spLocks noChangeShapeType="1"/>
                </p:cNvSpPr>
                <p:nvPr/>
              </p:nvSpPr>
              <p:spPr bwMode="auto">
                <a:xfrm>
                  <a:off x="2160" y="3600"/>
                  <a:ext cx="384" cy="0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2" name="Line 36"/>
                <p:cNvSpPr>
                  <a:spLocks noChangeShapeType="1"/>
                </p:cNvSpPr>
                <p:nvPr/>
              </p:nvSpPr>
              <p:spPr bwMode="auto">
                <a:xfrm>
                  <a:off x="1920" y="3408"/>
                  <a:ext cx="384" cy="0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3" name="Line 37"/>
                <p:cNvSpPr>
                  <a:spLocks noChangeShapeType="1"/>
                </p:cNvSpPr>
                <p:nvPr/>
              </p:nvSpPr>
              <p:spPr bwMode="auto">
                <a:xfrm>
                  <a:off x="2064" y="3216"/>
                  <a:ext cx="384" cy="0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4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776" y="3216"/>
                  <a:ext cx="288" cy="384"/>
                </a:xfrm>
                <a:prstGeom prst="line">
                  <a:avLst/>
                </a:prstGeom>
                <a:noFill/>
                <a:ln w="57150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5" name="Line 39"/>
                <p:cNvSpPr>
                  <a:spLocks noChangeShapeType="1"/>
                </p:cNvSpPr>
                <p:nvPr/>
              </p:nvSpPr>
              <p:spPr bwMode="auto">
                <a:xfrm>
                  <a:off x="1776" y="3600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6" name="Line 40"/>
                <p:cNvSpPr>
                  <a:spLocks noChangeShapeType="1"/>
                </p:cNvSpPr>
                <p:nvPr/>
              </p:nvSpPr>
              <p:spPr bwMode="auto">
                <a:xfrm>
                  <a:off x="2304" y="3408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7" name="Line 41"/>
                <p:cNvSpPr>
                  <a:spLocks noChangeShapeType="1"/>
                </p:cNvSpPr>
                <p:nvPr/>
              </p:nvSpPr>
              <p:spPr bwMode="auto">
                <a:xfrm>
                  <a:off x="2448" y="3216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637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2160" y="3408"/>
                  <a:ext cx="144" cy="192"/>
                </a:xfrm>
                <a:prstGeom prst="line">
                  <a:avLst/>
                </a:prstGeom>
                <a:noFill/>
                <a:ln w="28575">
                  <a:solidFill>
                    <a:srgbClr val="E4B766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166379" name="Group 43"/>
                <p:cNvGrpSpPr>
                  <a:grpSpLocks/>
                </p:cNvGrpSpPr>
                <p:nvPr/>
              </p:nvGrpSpPr>
              <p:grpSpPr bwMode="auto">
                <a:xfrm>
                  <a:off x="1680" y="3168"/>
                  <a:ext cx="1248" cy="480"/>
                  <a:chOff x="2256" y="1536"/>
                  <a:chExt cx="1248" cy="480"/>
                </a:xfrm>
              </p:grpSpPr>
              <p:sp>
                <p:nvSpPr>
                  <p:cNvPr id="1166380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1536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1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1728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2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2256" y="1920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3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1536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4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2784" y="1728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5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2640" y="1920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6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1536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7" name="Oval 51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1728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6388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1920"/>
                    <a:ext cx="192" cy="96"/>
                  </a:xfrm>
                  <a:prstGeom prst="ellipse">
                    <a:avLst/>
                  </a:prstGeom>
                  <a:solidFill>
                    <a:schemeClr val="bg2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166389" name="Group 53"/>
            <p:cNvGrpSpPr>
              <a:grpSpLocks/>
            </p:cNvGrpSpPr>
            <p:nvPr/>
          </p:nvGrpSpPr>
          <p:grpSpPr bwMode="auto">
            <a:xfrm>
              <a:off x="3840" y="1497"/>
              <a:ext cx="493" cy="1674"/>
              <a:chOff x="2064" y="2544"/>
              <a:chExt cx="493" cy="1674"/>
            </a:xfrm>
          </p:grpSpPr>
          <p:sp>
            <p:nvSpPr>
              <p:cNvPr id="1166390" name="Oval 54"/>
              <p:cNvSpPr>
                <a:spLocks noChangeArrowheads="1"/>
              </p:cNvSpPr>
              <p:nvPr/>
            </p:nvSpPr>
            <p:spPr bwMode="auto">
              <a:xfrm>
                <a:off x="2208" y="2736"/>
                <a:ext cx="192" cy="19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91" name="Oval 55"/>
              <p:cNvSpPr>
                <a:spLocks noChangeArrowheads="1"/>
              </p:cNvSpPr>
              <p:nvPr/>
            </p:nvSpPr>
            <p:spPr bwMode="auto">
              <a:xfrm>
                <a:off x="2208" y="3888"/>
                <a:ext cx="192" cy="19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392" name="Text Box 56"/>
              <p:cNvSpPr txBox="1">
                <a:spLocks noChangeArrowheads="1"/>
              </p:cNvSpPr>
              <p:nvPr/>
            </p:nvSpPr>
            <p:spPr bwMode="auto">
              <a:xfrm>
                <a:off x="2352" y="3888"/>
                <a:ext cx="20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2800" b="1" i="1">
                    <a:solidFill>
                      <a:schemeClr val="accent1"/>
                    </a:solidFill>
                  </a:rPr>
                  <a:t>s</a:t>
                </a:r>
                <a:endParaRPr lang="en-US" sz="2800" b="1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66393" name="Text Box 57"/>
              <p:cNvSpPr txBox="1">
                <a:spLocks noChangeArrowheads="1"/>
              </p:cNvSpPr>
              <p:nvPr/>
            </p:nvSpPr>
            <p:spPr bwMode="auto">
              <a:xfrm>
                <a:off x="2064" y="2544"/>
                <a:ext cx="19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2800" b="1" i="1">
                    <a:solidFill>
                      <a:schemeClr val="accent2"/>
                    </a:solidFill>
                  </a:rPr>
                  <a:t>t</a:t>
                </a:r>
                <a:endParaRPr lang="en-US" sz="2800" b="1"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1166394" name="Group 58"/>
          <p:cNvGrpSpPr>
            <a:grpSpLocks/>
          </p:cNvGrpSpPr>
          <p:nvPr/>
        </p:nvGrpSpPr>
        <p:grpSpPr bwMode="auto">
          <a:xfrm>
            <a:off x="7886702" y="3063372"/>
            <a:ext cx="2652713" cy="2286000"/>
            <a:chOff x="4008" y="1898"/>
            <a:chExt cx="1671" cy="1440"/>
          </a:xfrm>
        </p:grpSpPr>
        <p:sp>
          <p:nvSpPr>
            <p:cNvPr id="1166395" name="Freeform 59"/>
            <p:cNvSpPr>
              <a:spLocks/>
            </p:cNvSpPr>
            <p:nvPr/>
          </p:nvSpPr>
          <p:spPr bwMode="auto">
            <a:xfrm>
              <a:off x="4008" y="2090"/>
              <a:ext cx="1056" cy="1248"/>
            </a:xfrm>
            <a:custGeom>
              <a:avLst/>
              <a:gdLst/>
              <a:ahLst/>
              <a:cxnLst>
                <a:cxn ang="0">
                  <a:pos x="1056" y="0"/>
                </a:cxn>
                <a:cxn ang="0">
                  <a:pos x="864" y="480"/>
                </a:cxn>
                <a:cxn ang="0">
                  <a:pos x="672" y="720"/>
                </a:cxn>
                <a:cxn ang="0">
                  <a:pos x="384" y="672"/>
                </a:cxn>
                <a:cxn ang="0">
                  <a:pos x="144" y="912"/>
                </a:cxn>
                <a:cxn ang="0">
                  <a:pos x="0" y="1248"/>
                </a:cxn>
              </a:cxnLst>
              <a:rect l="0" t="0" r="r" b="b"/>
              <a:pathLst>
                <a:path w="1056" h="1248">
                  <a:moveTo>
                    <a:pt x="1056" y="0"/>
                  </a:moveTo>
                  <a:cubicBezTo>
                    <a:pt x="992" y="180"/>
                    <a:pt x="928" y="360"/>
                    <a:pt x="864" y="480"/>
                  </a:cubicBezTo>
                  <a:cubicBezTo>
                    <a:pt x="800" y="600"/>
                    <a:pt x="752" y="688"/>
                    <a:pt x="672" y="720"/>
                  </a:cubicBezTo>
                  <a:cubicBezTo>
                    <a:pt x="592" y="752"/>
                    <a:pt x="472" y="640"/>
                    <a:pt x="384" y="672"/>
                  </a:cubicBezTo>
                  <a:cubicBezTo>
                    <a:pt x="296" y="704"/>
                    <a:pt x="208" y="816"/>
                    <a:pt x="144" y="912"/>
                  </a:cubicBezTo>
                  <a:cubicBezTo>
                    <a:pt x="80" y="1008"/>
                    <a:pt x="40" y="1128"/>
                    <a:pt x="0" y="1248"/>
                  </a:cubicBezTo>
                </a:path>
              </a:pathLst>
            </a:custGeom>
            <a:noFill/>
            <a:ln w="38100" cap="flat" cmpd="sng">
              <a:solidFill>
                <a:srgbClr val="33CC3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6396" name="Text Box 60"/>
            <p:cNvSpPr txBox="1">
              <a:spLocks noChangeArrowheads="1"/>
            </p:cNvSpPr>
            <p:nvPr/>
          </p:nvSpPr>
          <p:spPr bwMode="auto">
            <a:xfrm>
              <a:off x="5112" y="1898"/>
              <a:ext cx="56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800">
                  <a:solidFill>
                    <a:srgbClr val="33CC33"/>
                  </a:solidFill>
                </a:rPr>
                <a:t>a cut</a:t>
              </a:r>
            </a:p>
          </p:txBody>
        </p:sp>
      </p:grpSp>
      <p:grpSp>
        <p:nvGrpSpPr>
          <p:cNvPr id="1166397" name="Group 61"/>
          <p:cNvGrpSpPr>
            <a:grpSpLocks/>
          </p:cNvGrpSpPr>
          <p:nvPr/>
        </p:nvGrpSpPr>
        <p:grpSpPr bwMode="auto">
          <a:xfrm>
            <a:off x="7699376" y="3338010"/>
            <a:ext cx="1954213" cy="1219200"/>
            <a:chOff x="3377" y="2073"/>
            <a:chExt cx="1231" cy="768"/>
          </a:xfrm>
        </p:grpSpPr>
        <p:grpSp>
          <p:nvGrpSpPr>
            <p:cNvPr id="1166398" name="Group 62"/>
            <p:cNvGrpSpPr>
              <a:grpSpLocks/>
            </p:cNvGrpSpPr>
            <p:nvPr/>
          </p:nvGrpSpPr>
          <p:grpSpPr bwMode="auto">
            <a:xfrm>
              <a:off x="3552" y="2073"/>
              <a:ext cx="1056" cy="768"/>
              <a:chOff x="1776" y="2832"/>
              <a:chExt cx="1056" cy="768"/>
            </a:xfrm>
          </p:grpSpPr>
          <p:sp>
            <p:nvSpPr>
              <p:cNvPr id="1166399" name="Freeform 63"/>
              <p:cNvSpPr>
                <a:spLocks/>
              </p:cNvSpPr>
              <p:nvPr/>
            </p:nvSpPr>
            <p:spPr bwMode="auto">
              <a:xfrm>
                <a:off x="2064" y="2880"/>
                <a:ext cx="192" cy="336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48" y="144"/>
                  </a:cxn>
                  <a:cxn ang="0">
                    <a:pos x="0" y="336"/>
                  </a:cxn>
                </a:cxnLst>
                <a:rect l="0" t="0" r="r" b="b"/>
                <a:pathLst>
                  <a:path w="192" h="336">
                    <a:moveTo>
                      <a:pt x="192" y="0"/>
                    </a:moveTo>
                    <a:cubicBezTo>
                      <a:pt x="136" y="44"/>
                      <a:pt x="80" y="88"/>
                      <a:pt x="48" y="144"/>
                    </a:cubicBezTo>
                    <a:cubicBezTo>
                      <a:pt x="16" y="200"/>
                      <a:pt x="8" y="268"/>
                      <a:pt x="0" y="33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0" name="Freeform 64"/>
              <p:cNvSpPr>
                <a:spLocks/>
              </p:cNvSpPr>
              <p:nvPr/>
            </p:nvSpPr>
            <p:spPr bwMode="auto">
              <a:xfrm>
                <a:off x="1912" y="2832"/>
                <a:ext cx="392" cy="576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56" y="192"/>
                  </a:cxn>
                  <a:cxn ang="0">
                    <a:pos x="8" y="576"/>
                  </a:cxn>
                </a:cxnLst>
                <a:rect l="0" t="0" r="r" b="b"/>
                <a:pathLst>
                  <a:path w="344" h="576">
                    <a:moveTo>
                      <a:pt x="344" y="0"/>
                    </a:moveTo>
                    <a:cubicBezTo>
                      <a:pt x="228" y="48"/>
                      <a:pt x="112" y="96"/>
                      <a:pt x="56" y="192"/>
                    </a:cubicBezTo>
                    <a:cubicBezTo>
                      <a:pt x="0" y="288"/>
                      <a:pt x="4" y="432"/>
                      <a:pt x="8" y="57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1" name="Freeform 65"/>
              <p:cNvSpPr>
                <a:spLocks/>
              </p:cNvSpPr>
              <p:nvPr/>
            </p:nvSpPr>
            <p:spPr bwMode="auto">
              <a:xfrm>
                <a:off x="1776" y="2832"/>
                <a:ext cx="480" cy="768"/>
              </a:xfrm>
              <a:custGeom>
                <a:avLst/>
                <a:gdLst/>
                <a:ahLst/>
                <a:cxnLst>
                  <a:cxn ang="0">
                    <a:pos x="480" y="0"/>
                  </a:cxn>
                  <a:cxn ang="0">
                    <a:pos x="96" y="192"/>
                  </a:cxn>
                  <a:cxn ang="0">
                    <a:pos x="0" y="816"/>
                  </a:cxn>
                </a:cxnLst>
                <a:rect l="0" t="0" r="r" b="b"/>
                <a:pathLst>
                  <a:path w="480" h="816">
                    <a:moveTo>
                      <a:pt x="480" y="0"/>
                    </a:moveTo>
                    <a:cubicBezTo>
                      <a:pt x="328" y="28"/>
                      <a:pt x="176" y="56"/>
                      <a:pt x="96" y="192"/>
                    </a:cubicBezTo>
                    <a:cubicBezTo>
                      <a:pt x="16" y="328"/>
                      <a:pt x="8" y="572"/>
                      <a:pt x="0" y="81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2" name="Freeform 66"/>
              <p:cNvSpPr>
                <a:spLocks/>
              </p:cNvSpPr>
              <p:nvPr/>
            </p:nvSpPr>
            <p:spPr bwMode="auto">
              <a:xfrm>
                <a:off x="2352" y="2880"/>
                <a:ext cx="112" cy="3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92"/>
                  </a:cxn>
                  <a:cxn ang="0">
                    <a:pos x="96" y="336"/>
                  </a:cxn>
                </a:cxnLst>
                <a:rect l="0" t="0" r="r" b="b"/>
                <a:pathLst>
                  <a:path w="112" h="336">
                    <a:moveTo>
                      <a:pt x="0" y="0"/>
                    </a:moveTo>
                    <a:cubicBezTo>
                      <a:pt x="40" y="68"/>
                      <a:pt x="80" y="136"/>
                      <a:pt x="96" y="192"/>
                    </a:cubicBezTo>
                    <a:cubicBezTo>
                      <a:pt x="112" y="248"/>
                      <a:pt x="104" y="292"/>
                      <a:pt x="96" y="336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3" name="Freeform 67"/>
              <p:cNvSpPr>
                <a:spLocks/>
              </p:cNvSpPr>
              <p:nvPr/>
            </p:nvSpPr>
            <p:spPr bwMode="auto">
              <a:xfrm>
                <a:off x="2304" y="2880"/>
                <a:ext cx="1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</a:cxnLst>
                <a:rect l="0" t="0" r="r" b="b"/>
                <a:pathLst>
                  <a:path w="1" h="528">
                    <a:moveTo>
                      <a:pt x="0" y="0"/>
                    </a:moveTo>
                    <a:cubicBezTo>
                      <a:pt x="0" y="0"/>
                      <a:pt x="0" y="264"/>
                      <a:pt x="0" y="528"/>
                    </a:cubicBezTo>
                  </a:path>
                </a:pathLst>
              </a:cu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4" name="Freeform 68"/>
              <p:cNvSpPr>
                <a:spLocks/>
              </p:cNvSpPr>
              <p:nvPr/>
            </p:nvSpPr>
            <p:spPr bwMode="auto">
              <a:xfrm>
                <a:off x="2136" y="2880"/>
                <a:ext cx="120" cy="720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480"/>
                  </a:cxn>
                  <a:cxn ang="0">
                    <a:pos x="24" y="720"/>
                  </a:cxn>
                </a:cxnLst>
                <a:rect l="0" t="0" r="r" b="b"/>
                <a:pathLst>
                  <a:path w="168" h="720">
                    <a:moveTo>
                      <a:pt x="168" y="0"/>
                    </a:moveTo>
                    <a:cubicBezTo>
                      <a:pt x="108" y="180"/>
                      <a:pt x="48" y="360"/>
                      <a:pt x="24" y="480"/>
                    </a:cubicBezTo>
                    <a:cubicBezTo>
                      <a:pt x="0" y="600"/>
                      <a:pt x="12" y="660"/>
                      <a:pt x="24" y="720"/>
                    </a:cubicBez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5" name="Freeform 69"/>
              <p:cNvSpPr>
                <a:spLocks/>
              </p:cNvSpPr>
              <p:nvPr/>
            </p:nvSpPr>
            <p:spPr bwMode="auto">
              <a:xfrm>
                <a:off x="2352" y="2832"/>
                <a:ext cx="480" cy="3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6" y="96"/>
                  </a:cxn>
                  <a:cxn ang="0">
                    <a:pos x="480" y="432"/>
                  </a:cxn>
                </a:cxnLst>
                <a:rect l="0" t="0" r="r" b="b"/>
                <a:pathLst>
                  <a:path w="480" h="432">
                    <a:moveTo>
                      <a:pt x="0" y="0"/>
                    </a:moveTo>
                    <a:cubicBezTo>
                      <a:pt x="128" y="12"/>
                      <a:pt x="256" y="24"/>
                      <a:pt x="336" y="96"/>
                    </a:cubicBezTo>
                    <a:cubicBezTo>
                      <a:pt x="416" y="168"/>
                      <a:pt x="448" y="300"/>
                      <a:pt x="480" y="432"/>
                    </a:cubicBez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06" name="Freeform 70"/>
              <p:cNvSpPr>
                <a:spLocks/>
              </p:cNvSpPr>
              <p:nvPr/>
            </p:nvSpPr>
            <p:spPr bwMode="auto">
              <a:xfrm>
                <a:off x="2352" y="2832"/>
                <a:ext cx="344" cy="5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8"/>
                  </a:cxn>
                  <a:cxn ang="0">
                    <a:pos x="336" y="576"/>
                  </a:cxn>
                </a:cxnLst>
                <a:rect l="0" t="0" r="r" b="b"/>
                <a:pathLst>
                  <a:path w="344" h="576">
                    <a:moveTo>
                      <a:pt x="0" y="0"/>
                    </a:moveTo>
                    <a:cubicBezTo>
                      <a:pt x="116" y="96"/>
                      <a:pt x="232" y="192"/>
                      <a:pt x="288" y="288"/>
                    </a:cubicBezTo>
                    <a:cubicBezTo>
                      <a:pt x="344" y="384"/>
                      <a:pt x="340" y="480"/>
                      <a:pt x="336" y="576"/>
                    </a:cubicBez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6407" name="Text Box 71"/>
            <p:cNvSpPr txBox="1">
              <a:spLocks noChangeArrowheads="1"/>
            </p:cNvSpPr>
            <p:nvPr/>
          </p:nvSpPr>
          <p:spPr bwMode="auto">
            <a:xfrm rot="-5107365">
              <a:off x="3283" y="2326"/>
              <a:ext cx="39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1600">
                  <a:solidFill>
                    <a:schemeClr val="accent2"/>
                  </a:solidFill>
                  <a:latin typeface="Tahoma" pitchFamily="34" charset="0"/>
                </a:rPr>
                <a:t>t-link</a:t>
              </a:r>
            </a:p>
          </p:txBody>
        </p:sp>
      </p:grpSp>
      <p:grpSp>
        <p:nvGrpSpPr>
          <p:cNvPr id="1166408" name="Group 72"/>
          <p:cNvGrpSpPr>
            <a:grpSpLocks/>
          </p:cNvGrpSpPr>
          <p:nvPr/>
        </p:nvGrpSpPr>
        <p:grpSpPr bwMode="auto">
          <a:xfrm>
            <a:off x="8032751" y="4007935"/>
            <a:ext cx="1998663" cy="1219200"/>
            <a:chOff x="3550" y="2457"/>
            <a:chExt cx="1259" cy="768"/>
          </a:xfrm>
        </p:grpSpPr>
        <p:grpSp>
          <p:nvGrpSpPr>
            <p:cNvPr id="1166409" name="Group 73"/>
            <p:cNvGrpSpPr>
              <a:grpSpLocks/>
            </p:cNvGrpSpPr>
            <p:nvPr/>
          </p:nvGrpSpPr>
          <p:grpSpPr bwMode="auto">
            <a:xfrm>
              <a:off x="3550" y="2457"/>
              <a:ext cx="1058" cy="768"/>
              <a:chOff x="1773" y="3216"/>
              <a:chExt cx="1058" cy="768"/>
            </a:xfrm>
          </p:grpSpPr>
          <p:sp>
            <p:nvSpPr>
              <p:cNvPr id="1166410" name="Freeform 74"/>
              <p:cNvSpPr>
                <a:spLocks/>
              </p:cNvSpPr>
              <p:nvPr/>
            </p:nvSpPr>
            <p:spPr bwMode="auto">
              <a:xfrm rot="10836302">
                <a:off x="2350" y="3601"/>
                <a:ext cx="192" cy="336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48" y="144"/>
                  </a:cxn>
                  <a:cxn ang="0">
                    <a:pos x="0" y="336"/>
                  </a:cxn>
                </a:cxnLst>
                <a:rect l="0" t="0" r="r" b="b"/>
                <a:pathLst>
                  <a:path w="192" h="336">
                    <a:moveTo>
                      <a:pt x="192" y="0"/>
                    </a:moveTo>
                    <a:cubicBezTo>
                      <a:pt x="136" y="44"/>
                      <a:pt x="80" y="88"/>
                      <a:pt x="48" y="144"/>
                    </a:cubicBezTo>
                    <a:cubicBezTo>
                      <a:pt x="16" y="200"/>
                      <a:pt x="8" y="268"/>
                      <a:pt x="0" y="336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1" name="Freeform 75"/>
              <p:cNvSpPr>
                <a:spLocks/>
              </p:cNvSpPr>
              <p:nvPr/>
            </p:nvSpPr>
            <p:spPr bwMode="auto">
              <a:xfrm rot="10836302">
                <a:off x="2304" y="3408"/>
                <a:ext cx="390" cy="574"/>
              </a:xfrm>
              <a:custGeom>
                <a:avLst/>
                <a:gdLst/>
                <a:ahLst/>
                <a:cxnLst>
                  <a:cxn ang="0">
                    <a:pos x="344" y="0"/>
                  </a:cxn>
                  <a:cxn ang="0">
                    <a:pos x="56" y="192"/>
                  </a:cxn>
                  <a:cxn ang="0">
                    <a:pos x="8" y="576"/>
                  </a:cxn>
                </a:cxnLst>
                <a:rect l="0" t="0" r="r" b="b"/>
                <a:pathLst>
                  <a:path w="344" h="576">
                    <a:moveTo>
                      <a:pt x="344" y="0"/>
                    </a:moveTo>
                    <a:cubicBezTo>
                      <a:pt x="228" y="48"/>
                      <a:pt x="112" y="96"/>
                      <a:pt x="56" y="192"/>
                    </a:cubicBezTo>
                    <a:cubicBezTo>
                      <a:pt x="0" y="288"/>
                      <a:pt x="4" y="432"/>
                      <a:pt x="8" y="576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2" name="Freeform 76"/>
              <p:cNvSpPr>
                <a:spLocks/>
              </p:cNvSpPr>
              <p:nvPr/>
            </p:nvSpPr>
            <p:spPr bwMode="auto">
              <a:xfrm rot="10836302">
                <a:off x="2351" y="3219"/>
                <a:ext cx="480" cy="765"/>
              </a:xfrm>
              <a:custGeom>
                <a:avLst/>
                <a:gdLst/>
                <a:ahLst/>
                <a:cxnLst>
                  <a:cxn ang="0">
                    <a:pos x="480" y="0"/>
                  </a:cxn>
                  <a:cxn ang="0">
                    <a:pos x="96" y="192"/>
                  </a:cxn>
                  <a:cxn ang="0">
                    <a:pos x="0" y="816"/>
                  </a:cxn>
                </a:cxnLst>
                <a:rect l="0" t="0" r="r" b="b"/>
                <a:pathLst>
                  <a:path w="480" h="816">
                    <a:moveTo>
                      <a:pt x="480" y="0"/>
                    </a:moveTo>
                    <a:cubicBezTo>
                      <a:pt x="328" y="28"/>
                      <a:pt x="176" y="56"/>
                      <a:pt x="96" y="192"/>
                    </a:cubicBezTo>
                    <a:cubicBezTo>
                      <a:pt x="16" y="328"/>
                      <a:pt x="8" y="572"/>
                      <a:pt x="0" y="816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3" name="Freeform 77"/>
              <p:cNvSpPr>
                <a:spLocks/>
              </p:cNvSpPr>
              <p:nvPr/>
            </p:nvSpPr>
            <p:spPr bwMode="auto">
              <a:xfrm rot="10836302">
                <a:off x="2142" y="3598"/>
                <a:ext cx="112" cy="33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192"/>
                  </a:cxn>
                  <a:cxn ang="0">
                    <a:pos x="96" y="336"/>
                  </a:cxn>
                </a:cxnLst>
                <a:rect l="0" t="0" r="r" b="b"/>
                <a:pathLst>
                  <a:path w="112" h="336">
                    <a:moveTo>
                      <a:pt x="0" y="0"/>
                    </a:moveTo>
                    <a:cubicBezTo>
                      <a:pt x="40" y="68"/>
                      <a:pt x="80" y="136"/>
                      <a:pt x="96" y="192"/>
                    </a:cubicBezTo>
                    <a:cubicBezTo>
                      <a:pt x="112" y="248"/>
                      <a:pt x="104" y="292"/>
                      <a:pt x="96" y="336"/>
                    </a:cubicBez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4" name="Freeform 78"/>
              <p:cNvSpPr>
                <a:spLocks/>
              </p:cNvSpPr>
              <p:nvPr/>
            </p:nvSpPr>
            <p:spPr bwMode="auto">
              <a:xfrm rot="10836302">
                <a:off x="2301" y="3407"/>
                <a:ext cx="1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28"/>
                  </a:cxn>
                </a:cxnLst>
                <a:rect l="0" t="0" r="r" b="b"/>
                <a:pathLst>
                  <a:path w="1" h="528">
                    <a:moveTo>
                      <a:pt x="0" y="0"/>
                    </a:moveTo>
                    <a:cubicBezTo>
                      <a:pt x="0" y="0"/>
                      <a:pt x="0" y="264"/>
                      <a:pt x="0" y="528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5" name="Freeform 79"/>
              <p:cNvSpPr>
                <a:spLocks/>
              </p:cNvSpPr>
              <p:nvPr/>
            </p:nvSpPr>
            <p:spPr bwMode="auto">
              <a:xfrm rot="10836302">
                <a:off x="2351" y="3216"/>
                <a:ext cx="120" cy="720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24" y="480"/>
                  </a:cxn>
                  <a:cxn ang="0">
                    <a:pos x="24" y="720"/>
                  </a:cxn>
                </a:cxnLst>
                <a:rect l="0" t="0" r="r" b="b"/>
                <a:pathLst>
                  <a:path w="168" h="720">
                    <a:moveTo>
                      <a:pt x="168" y="0"/>
                    </a:moveTo>
                    <a:cubicBezTo>
                      <a:pt x="108" y="180"/>
                      <a:pt x="48" y="360"/>
                      <a:pt x="24" y="480"/>
                    </a:cubicBezTo>
                    <a:cubicBezTo>
                      <a:pt x="0" y="600"/>
                      <a:pt x="12" y="660"/>
                      <a:pt x="24" y="720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6" name="Freeform 80"/>
              <p:cNvSpPr>
                <a:spLocks/>
              </p:cNvSpPr>
              <p:nvPr/>
            </p:nvSpPr>
            <p:spPr bwMode="auto">
              <a:xfrm rot="10836302">
                <a:off x="1773" y="3596"/>
                <a:ext cx="480" cy="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6" y="96"/>
                  </a:cxn>
                  <a:cxn ang="0">
                    <a:pos x="480" y="432"/>
                  </a:cxn>
                </a:cxnLst>
                <a:rect l="0" t="0" r="r" b="b"/>
                <a:pathLst>
                  <a:path w="480" h="432">
                    <a:moveTo>
                      <a:pt x="0" y="0"/>
                    </a:moveTo>
                    <a:cubicBezTo>
                      <a:pt x="128" y="12"/>
                      <a:pt x="256" y="24"/>
                      <a:pt x="336" y="96"/>
                    </a:cubicBezTo>
                    <a:cubicBezTo>
                      <a:pt x="416" y="168"/>
                      <a:pt x="448" y="300"/>
                      <a:pt x="480" y="432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6417" name="Freeform 81"/>
              <p:cNvSpPr>
                <a:spLocks/>
              </p:cNvSpPr>
              <p:nvPr/>
            </p:nvSpPr>
            <p:spPr bwMode="auto">
              <a:xfrm rot="10836302">
                <a:off x="1911" y="3405"/>
                <a:ext cx="344" cy="57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8" y="288"/>
                  </a:cxn>
                  <a:cxn ang="0">
                    <a:pos x="336" y="576"/>
                  </a:cxn>
                </a:cxnLst>
                <a:rect l="0" t="0" r="r" b="b"/>
                <a:pathLst>
                  <a:path w="344" h="576">
                    <a:moveTo>
                      <a:pt x="0" y="0"/>
                    </a:moveTo>
                    <a:cubicBezTo>
                      <a:pt x="116" y="96"/>
                      <a:pt x="232" y="192"/>
                      <a:pt x="288" y="288"/>
                    </a:cubicBezTo>
                    <a:cubicBezTo>
                      <a:pt x="344" y="384"/>
                      <a:pt x="340" y="480"/>
                      <a:pt x="336" y="576"/>
                    </a:cubicBez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6418" name="Text Box 82"/>
            <p:cNvSpPr txBox="1">
              <a:spLocks noChangeArrowheads="1"/>
            </p:cNvSpPr>
            <p:nvPr/>
          </p:nvSpPr>
          <p:spPr bwMode="auto">
            <a:xfrm rot="5598185">
              <a:off x="4503" y="2686"/>
              <a:ext cx="39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1600">
                  <a:solidFill>
                    <a:schemeClr val="accent1"/>
                  </a:solidFill>
                  <a:latin typeface="Tahoma" pitchFamily="34" charset="0"/>
                </a:rPr>
                <a:t>t-link</a:t>
              </a:r>
            </a:p>
          </p:txBody>
        </p:sp>
      </p:grpSp>
      <p:sp>
        <p:nvSpPr>
          <p:cNvPr id="1166419" name="Rectangle 83"/>
          <p:cNvSpPr>
            <a:spLocks noChangeArrowheads="1"/>
          </p:cNvSpPr>
          <p:nvPr/>
        </p:nvSpPr>
        <p:spPr bwMode="auto">
          <a:xfrm>
            <a:off x="1831975" y="2918911"/>
            <a:ext cx="5322888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 dirty="0"/>
              <a:t>Build a graph with 2 terminals </a:t>
            </a:r>
            <a:r>
              <a:rPr lang="en-US" sz="2800" b="1" i="1" dirty="0" err="1"/>
              <a:t>s</a:t>
            </a:r>
            <a:r>
              <a:rPr lang="en-US" sz="2800" dirty="0" err="1"/>
              <a:t>,</a:t>
            </a:r>
            <a:r>
              <a:rPr lang="en-US" sz="2800" b="1" i="1" dirty="0" err="1"/>
              <a:t>t</a:t>
            </a:r>
            <a:endParaRPr lang="en-US" sz="2800" b="1" i="1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 dirty="0"/>
              <a:t>Image pixels are nodes in the graph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 dirty="0"/>
          </a:p>
        </p:txBody>
      </p:sp>
      <p:sp>
        <p:nvSpPr>
          <p:cNvPr id="1166420" name="Rectangle 84"/>
          <p:cNvSpPr>
            <a:spLocks noChangeArrowheads="1"/>
          </p:cNvSpPr>
          <p:nvPr/>
        </p:nvSpPr>
        <p:spPr bwMode="auto">
          <a:xfrm>
            <a:off x="1819275" y="5666872"/>
            <a:ext cx="85153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A cut separates </a:t>
            </a:r>
            <a:r>
              <a:rPr lang="en-US" sz="2000" b="1" i="1"/>
              <a:t>t</a:t>
            </a:r>
            <a:r>
              <a:rPr lang="en-US" sz="2000"/>
              <a:t> from </a:t>
            </a:r>
            <a:r>
              <a:rPr lang="en-US" sz="2000" b="1" i="1"/>
              <a:t>s</a:t>
            </a:r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Each pixel stays connected to either </a:t>
            </a:r>
            <a:r>
              <a:rPr lang="en-US" sz="2000" b="1" i="1"/>
              <a:t>t</a:t>
            </a:r>
            <a:r>
              <a:rPr lang="en-US" sz="2000"/>
              <a:t> or </a:t>
            </a:r>
            <a:r>
              <a:rPr lang="en-US" sz="2000" b="1" i="1"/>
              <a:t>s </a:t>
            </a:r>
            <a:r>
              <a:rPr lang="en-US" sz="2000"/>
              <a:t>(label 1 or 0)</a:t>
            </a:r>
          </a:p>
        </p:txBody>
      </p:sp>
      <p:sp>
        <p:nvSpPr>
          <p:cNvPr id="1166421" name="Rectangle 85"/>
          <p:cNvSpPr>
            <a:spLocks noChangeArrowheads="1"/>
          </p:cNvSpPr>
          <p:nvPr/>
        </p:nvSpPr>
        <p:spPr bwMode="auto">
          <a:xfrm>
            <a:off x="1828800" y="3323722"/>
            <a:ext cx="5322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nearby pixels(nodes) connected by an edge, which we call n-link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</p:txBody>
      </p:sp>
      <p:sp>
        <p:nvSpPr>
          <p:cNvPr id="1166422" name="Rectangle 86"/>
          <p:cNvSpPr>
            <a:spLocks noChangeArrowheads="1"/>
          </p:cNvSpPr>
          <p:nvPr/>
        </p:nvSpPr>
        <p:spPr bwMode="auto">
          <a:xfrm>
            <a:off x="1839914" y="3850773"/>
            <a:ext cx="5322887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5000"/>
            </a:pPr>
            <a:r>
              <a:rPr lang="en-US" sz="2000"/>
              <a:t>Terminal </a:t>
            </a:r>
            <a:r>
              <a:rPr lang="en-US" sz="2000" b="1" i="1"/>
              <a:t>s</a:t>
            </a:r>
            <a:r>
              <a:rPr lang="en-US" sz="2000"/>
              <a:t> is identified with label 0, and connected by edge called t-link with every image pixel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</p:txBody>
      </p:sp>
      <p:sp>
        <p:nvSpPr>
          <p:cNvPr id="1166423" name="Rectangle 87"/>
          <p:cNvSpPr>
            <a:spLocks noChangeArrowheads="1"/>
          </p:cNvSpPr>
          <p:nvPr/>
        </p:nvSpPr>
        <p:spPr bwMode="auto">
          <a:xfrm>
            <a:off x="1838325" y="4630235"/>
            <a:ext cx="5322888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Terminal</a:t>
            </a:r>
            <a:r>
              <a:rPr lang="en-US" sz="2000" b="1" i="1"/>
              <a:t> t</a:t>
            </a:r>
            <a:r>
              <a:rPr lang="en-US" sz="2000"/>
              <a:t> is identified with label 1and connected by edge called t-link with every image pixel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9907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6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6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6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6339" grpId="0" build="p" autoUpdateAnimBg="0"/>
      <p:bldP spid="1166419" grpId="0" build="p" bldLvl="2" autoUpdateAnimBg="0"/>
      <p:bldP spid="1166420" grpId="0" build="p" bldLvl="3" autoUpdateAnimBg="0"/>
      <p:bldP spid="1166421" grpId="0" autoUpdateAnimBg="0"/>
      <p:bldP spid="1166422" grpId="0" autoUpdateAnimBg="0"/>
      <p:bldP spid="116642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Course evals!</a:t>
            </a:r>
          </a:p>
          <a:p>
            <a:r>
              <a:rPr lang="en-US" dirty="0"/>
              <a:t>Thursday lecture: review session</a:t>
            </a:r>
          </a:p>
          <a:p>
            <a:pPr lvl="1"/>
            <a:r>
              <a:rPr lang="en-US" dirty="0"/>
              <a:t>Come with questions!</a:t>
            </a:r>
          </a:p>
          <a:p>
            <a:r>
              <a:rPr lang="en-US" dirty="0"/>
              <a:t>Tuesday: final exam</a:t>
            </a:r>
          </a:p>
          <a:p>
            <a:r>
              <a:rPr lang="en-US" dirty="0"/>
              <a:t>Previous lecture and this one will not be on the exam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Cuts for Binary Energy Minimization</a:t>
            </a:r>
          </a:p>
        </p:txBody>
      </p:sp>
      <p:sp>
        <p:nvSpPr>
          <p:cNvPr id="1168387" name="Rectangle 3"/>
          <p:cNvSpPr>
            <a:spLocks noChangeArrowheads="1"/>
          </p:cNvSpPr>
          <p:nvPr/>
        </p:nvSpPr>
        <p:spPr bwMode="auto">
          <a:xfrm>
            <a:off x="1831976" y="2344988"/>
            <a:ext cx="8385175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 dirty="0"/>
              <a:t>Build a graph with 2 terminals </a:t>
            </a:r>
            <a:r>
              <a:rPr lang="en-US" sz="2800" b="1" i="1" dirty="0" err="1"/>
              <a:t>s</a:t>
            </a:r>
            <a:r>
              <a:rPr lang="en-US" sz="2800" dirty="0" err="1"/>
              <a:t>,</a:t>
            </a:r>
            <a:r>
              <a:rPr lang="en-US" sz="2800" b="1" i="1" dirty="0" err="1"/>
              <a:t>t</a:t>
            </a:r>
            <a:endParaRPr lang="en-US" sz="2800" b="1" i="1" dirty="0"/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 dirty="0"/>
              <a:t>Image pixels are nodes in the graph</a:t>
            </a:r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 dirty="0"/>
              <a:t>nearby pixels(nodes) connected by an edge, which called an n-link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85000"/>
            </a:pPr>
            <a:r>
              <a:rPr lang="en-US" sz="2000" dirty="0"/>
              <a:t>Terminal </a:t>
            </a:r>
            <a:r>
              <a:rPr lang="en-US" sz="2000" b="1" i="1" dirty="0"/>
              <a:t>s</a:t>
            </a:r>
            <a:r>
              <a:rPr lang="en-US" sz="2000" dirty="0"/>
              <a:t> is identified with label 0, and connected by edge called t-link with every image pixel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 dirty="0"/>
              <a:t>Terminal</a:t>
            </a:r>
            <a:r>
              <a:rPr lang="en-US" sz="2000" b="1" i="1" dirty="0"/>
              <a:t> t</a:t>
            </a:r>
            <a:r>
              <a:rPr lang="en-US" sz="2000" dirty="0"/>
              <a:t> is identified with label 1and connected by edge called t-link with every image pixel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endParaRPr lang="en-US" sz="2000" dirty="0"/>
          </a:p>
        </p:txBody>
      </p:sp>
      <p:sp>
        <p:nvSpPr>
          <p:cNvPr id="1168388" name="Rectangle 4"/>
          <p:cNvSpPr>
            <a:spLocks noChangeArrowheads="1"/>
          </p:cNvSpPr>
          <p:nvPr/>
        </p:nvSpPr>
        <p:spPr bwMode="auto">
          <a:xfrm>
            <a:off x="1819276" y="4443662"/>
            <a:ext cx="8639175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A cut separates </a:t>
            </a:r>
            <a:r>
              <a:rPr lang="en-US" sz="2000" b="1" i="1"/>
              <a:t>t</a:t>
            </a:r>
            <a:r>
              <a:rPr lang="en-US" sz="2000"/>
              <a:t> from </a:t>
            </a:r>
            <a:r>
              <a:rPr lang="en-US" sz="2000" b="1" i="1"/>
              <a:t>s</a:t>
            </a:r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Each pixel stays connected to either </a:t>
            </a:r>
            <a:r>
              <a:rPr lang="en-US" sz="2000" b="1" i="1"/>
              <a:t>t</a:t>
            </a:r>
            <a:r>
              <a:rPr lang="en-US" sz="2000"/>
              <a:t> or </a:t>
            </a:r>
            <a:r>
              <a:rPr lang="en-US" sz="2000" b="1" i="1"/>
              <a:t>s</a:t>
            </a:r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If pixel  </a:t>
            </a:r>
            <a:r>
              <a:rPr lang="en-US" sz="2000" b="1" i="1"/>
              <a:t>p</a:t>
            </a:r>
            <a:r>
              <a:rPr lang="en-US" sz="2000"/>
              <a:t> stays connected to terminal </a:t>
            </a:r>
            <a:r>
              <a:rPr lang="en-US" sz="2000" b="1" i="1"/>
              <a:t>s</a:t>
            </a:r>
            <a:r>
              <a:rPr lang="en-US" sz="2000"/>
              <a:t>, assign label 0 to </a:t>
            </a:r>
            <a:r>
              <a:rPr lang="en-US" sz="2000" b="1" i="1"/>
              <a:t>p</a:t>
            </a:r>
            <a:endParaRPr lang="en-US" sz="2000"/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If pixel  </a:t>
            </a:r>
            <a:r>
              <a:rPr lang="en-US" sz="2000" b="1" i="1"/>
              <a:t>p</a:t>
            </a:r>
            <a:r>
              <a:rPr lang="en-US" sz="2000"/>
              <a:t> stays connected to terminal </a:t>
            </a:r>
            <a:r>
              <a:rPr lang="en-US" sz="2000" b="1" i="1"/>
              <a:t>t</a:t>
            </a:r>
            <a:r>
              <a:rPr lang="en-US" sz="2000"/>
              <a:t>, assign label 1 to </a:t>
            </a:r>
            <a:r>
              <a:rPr lang="en-US" sz="2000" b="1" i="1"/>
              <a:t>p</a:t>
            </a:r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 sz="2000"/>
              <a:t>Cuts correspond to labelings, and with right edge weights cost is same</a:t>
            </a:r>
          </a:p>
          <a:p>
            <a:pPr marL="1143000" lvl="2" indent="-228600">
              <a:lnSpc>
                <a:spcPct val="70000"/>
              </a:lnSpc>
              <a:spcBef>
                <a:spcPct val="20000"/>
              </a:spcBef>
              <a:buClr>
                <a:schemeClr val="tx1"/>
              </a:buClr>
              <a:buSzPct val="75000"/>
            </a:pPr>
            <a:r>
              <a:rPr lang="en-US">
                <a:solidFill>
                  <a:srgbClr val="339933"/>
                </a:solidFill>
              </a:rPr>
              <a:t>Thus the minimum cut gives the minimum energy labeling</a:t>
            </a:r>
          </a:p>
        </p:txBody>
      </p:sp>
      <p:graphicFrame>
        <p:nvGraphicFramePr>
          <p:cNvPr id="1168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293358"/>
              </p:ext>
            </p:extLst>
          </p:nvPr>
        </p:nvGraphicFramePr>
        <p:xfrm>
          <a:off x="4278314" y="1678237"/>
          <a:ext cx="409733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4" imgW="2603160" imgH="355320" progId="Equation.3">
                  <p:embed/>
                </p:oleObj>
              </mc:Choice>
              <mc:Fallback>
                <p:oleObj name="Equation" r:id="rId4" imgW="2603160" imgH="355320" progId="Equation.3">
                  <p:embed/>
                  <p:pic>
                    <p:nvPicPr>
                      <p:cNvPr id="11683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8314" y="1678237"/>
                        <a:ext cx="409733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2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8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388" grpId="0" build="p" bldLvl="3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170435" name="Rectangle 3"/>
          <p:cNvSpPr>
            <a:spLocks noChangeArrowheads="1"/>
          </p:cNvSpPr>
          <p:nvPr/>
        </p:nvSpPr>
        <p:spPr bwMode="auto">
          <a:xfrm>
            <a:off x="1831976" y="2177713"/>
            <a:ext cx="8588375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/>
              <a:t>For clarity, let’s look at 1 dimensional example but everything works in 2 or higher dimensions. Suppose our image has 4 pixels: </a:t>
            </a:r>
          </a:p>
        </p:txBody>
      </p:sp>
      <p:grpSp>
        <p:nvGrpSpPr>
          <p:cNvPr id="1170436" name="Group 4"/>
          <p:cNvGrpSpPr>
            <a:grpSpLocks/>
          </p:cNvGrpSpPr>
          <p:nvPr/>
        </p:nvGrpSpPr>
        <p:grpSpPr bwMode="auto">
          <a:xfrm>
            <a:off x="2322514" y="5522576"/>
            <a:ext cx="3309937" cy="909637"/>
            <a:chOff x="1891" y="3272"/>
            <a:chExt cx="2085" cy="573"/>
          </a:xfrm>
        </p:grpSpPr>
        <p:sp>
          <p:nvSpPr>
            <p:cNvPr id="1170437" name="Freeform 5"/>
            <p:cNvSpPr>
              <a:spLocks/>
            </p:cNvSpPr>
            <p:nvPr/>
          </p:nvSpPr>
          <p:spPr bwMode="auto">
            <a:xfrm flipV="1">
              <a:off x="1891" y="3306"/>
              <a:ext cx="831" cy="491"/>
            </a:xfrm>
            <a:custGeom>
              <a:avLst/>
              <a:gdLst/>
              <a:ahLst/>
              <a:cxnLst>
                <a:cxn ang="0">
                  <a:pos x="1565" y="0"/>
                </a:cxn>
                <a:cxn ang="0">
                  <a:pos x="1021" y="106"/>
                </a:cxn>
                <a:cxn ang="0">
                  <a:pos x="413" y="349"/>
                </a:cxn>
                <a:cxn ang="0">
                  <a:pos x="0" y="835"/>
                </a:cxn>
              </a:cxnLst>
              <a:rect l="0" t="0" r="r" b="b"/>
              <a:pathLst>
                <a:path w="1565" h="835">
                  <a:moveTo>
                    <a:pt x="1565" y="0"/>
                  </a:moveTo>
                  <a:cubicBezTo>
                    <a:pt x="1389" y="24"/>
                    <a:pt x="1213" y="48"/>
                    <a:pt x="1021" y="106"/>
                  </a:cubicBezTo>
                  <a:cubicBezTo>
                    <a:pt x="829" y="164"/>
                    <a:pt x="583" y="228"/>
                    <a:pt x="413" y="349"/>
                  </a:cubicBezTo>
                  <a:cubicBezTo>
                    <a:pt x="243" y="470"/>
                    <a:pt x="69" y="749"/>
                    <a:pt x="0" y="835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38" name="Freeform 6"/>
            <p:cNvSpPr>
              <a:spLocks/>
            </p:cNvSpPr>
            <p:nvPr/>
          </p:nvSpPr>
          <p:spPr bwMode="auto">
            <a:xfrm flipH="1" flipV="1">
              <a:off x="3081" y="3282"/>
              <a:ext cx="895" cy="563"/>
            </a:xfrm>
            <a:custGeom>
              <a:avLst/>
              <a:gdLst/>
              <a:ahLst/>
              <a:cxnLst>
                <a:cxn ang="0">
                  <a:pos x="1565" y="0"/>
                </a:cxn>
                <a:cxn ang="0">
                  <a:pos x="1021" y="106"/>
                </a:cxn>
                <a:cxn ang="0">
                  <a:pos x="413" y="349"/>
                </a:cxn>
                <a:cxn ang="0">
                  <a:pos x="0" y="835"/>
                </a:cxn>
              </a:cxnLst>
              <a:rect l="0" t="0" r="r" b="b"/>
              <a:pathLst>
                <a:path w="1565" h="835">
                  <a:moveTo>
                    <a:pt x="1565" y="0"/>
                  </a:moveTo>
                  <a:cubicBezTo>
                    <a:pt x="1389" y="24"/>
                    <a:pt x="1213" y="48"/>
                    <a:pt x="1021" y="106"/>
                  </a:cubicBezTo>
                  <a:cubicBezTo>
                    <a:pt x="829" y="164"/>
                    <a:pt x="583" y="228"/>
                    <a:pt x="413" y="349"/>
                  </a:cubicBezTo>
                  <a:cubicBezTo>
                    <a:pt x="243" y="470"/>
                    <a:pt x="69" y="749"/>
                    <a:pt x="0" y="835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39" name="Freeform 7"/>
            <p:cNvSpPr>
              <a:spLocks/>
            </p:cNvSpPr>
            <p:nvPr/>
          </p:nvSpPr>
          <p:spPr bwMode="auto">
            <a:xfrm flipV="1">
              <a:off x="2410" y="3279"/>
              <a:ext cx="330" cy="39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163" y="219"/>
                </a:cxn>
                <a:cxn ang="0">
                  <a:pos x="33" y="487"/>
                </a:cxn>
                <a:cxn ang="0">
                  <a:pos x="0" y="730"/>
                </a:cxn>
              </a:cxnLst>
              <a:rect l="0" t="0" r="r" b="b"/>
              <a:pathLst>
                <a:path w="398" h="730">
                  <a:moveTo>
                    <a:pt x="398" y="0"/>
                  </a:moveTo>
                  <a:cubicBezTo>
                    <a:pt x="311" y="69"/>
                    <a:pt x="224" y="138"/>
                    <a:pt x="163" y="219"/>
                  </a:cubicBezTo>
                  <a:cubicBezTo>
                    <a:pt x="102" y="300"/>
                    <a:pt x="60" y="402"/>
                    <a:pt x="33" y="487"/>
                  </a:cubicBezTo>
                  <a:cubicBezTo>
                    <a:pt x="6" y="572"/>
                    <a:pt x="5" y="688"/>
                    <a:pt x="0" y="73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40" name="Freeform 8"/>
            <p:cNvSpPr>
              <a:spLocks/>
            </p:cNvSpPr>
            <p:nvPr/>
          </p:nvSpPr>
          <p:spPr bwMode="auto">
            <a:xfrm flipH="1" flipV="1">
              <a:off x="3062" y="3272"/>
              <a:ext cx="376" cy="38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163" y="219"/>
                </a:cxn>
                <a:cxn ang="0">
                  <a:pos x="33" y="487"/>
                </a:cxn>
                <a:cxn ang="0">
                  <a:pos x="0" y="730"/>
                </a:cxn>
              </a:cxnLst>
              <a:rect l="0" t="0" r="r" b="b"/>
              <a:pathLst>
                <a:path w="398" h="730">
                  <a:moveTo>
                    <a:pt x="398" y="0"/>
                  </a:moveTo>
                  <a:cubicBezTo>
                    <a:pt x="311" y="69"/>
                    <a:pt x="224" y="138"/>
                    <a:pt x="163" y="219"/>
                  </a:cubicBezTo>
                  <a:cubicBezTo>
                    <a:pt x="102" y="300"/>
                    <a:pt x="60" y="402"/>
                    <a:pt x="33" y="487"/>
                  </a:cubicBezTo>
                  <a:cubicBezTo>
                    <a:pt x="6" y="572"/>
                    <a:pt x="5" y="688"/>
                    <a:pt x="0" y="73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70441" name="Group 9"/>
          <p:cNvGrpSpPr>
            <a:grpSpLocks/>
          </p:cNvGrpSpPr>
          <p:nvPr/>
        </p:nvGrpSpPr>
        <p:grpSpPr bwMode="auto">
          <a:xfrm>
            <a:off x="2266951" y="4244638"/>
            <a:ext cx="3344863" cy="938213"/>
            <a:chOff x="1856" y="2467"/>
            <a:chExt cx="2107" cy="591"/>
          </a:xfrm>
        </p:grpSpPr>
        <p:sp>
          <p:nvSpPr>
            <p:cNvPr id="1170442" name="Freeform 10"/>
            <p:cNvSpPr>
              <a:spLocks/>
            </p:cNvSpPr>
            <p:nvPr/>
          </p:nvSpPr>
          <p:spPr bwMode="auto">
            <a:xfrm>
              <a:off x="1856" y="2470"/>
              <a:ext cx="904" cy="555"/>
            </a:xfrm>
            <a:custGeom>
              <a:avLst/>
              <a:gdLst/>
              <a:ahLst/>
              <a:cxnLst>
                <a:cxn ang="0">
                  <a:pos x="1565" y="0"/>
                </a:cxn>
                <a:cxn ang="0">
                  <a:pos x="1021" y="106"/>
                </a:cxn>
                <a:cxn ang="0">
                  <a:pos x="413" y="349"/>
                </a:cxn>
                <a:cxn ang="0">
                  <a:pos x="0" y="835"/>
                </a:cxn>
              </a:cxnLst>
              <a:rect l="0" t="0" r="r" b="b"/>
              <a:pathLst>
                <a:path w="1565" h="835">
                  <a:moveTo>
                    <a:pt x="1565" y="0"/>
                  </a:moveTo>
                  <a:cubicBezTo>
                    <a:pt x="1389" y="24"/>
                    <a:pt x="1213" y="48"/>
                    <a:pt x="1021" y="106"/>
                  </a:cubicBezTo>
                  <a:cubicBezTo>
                    <a:pt x="829" y="164"/>
                    <a:pt x="583" y="228"/>
                    <a:pt x="413" y="349"/>
                  </a:cubicBezTo>
                  <a:cubicBezTo>
                    <a:pt x="243" y="470"/>
                    <a:pt x="69" y="749"/>
                    <a:pt x="0" y="835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43" name="Freeform 11"/>
            <p:cNvSpPr>
              <a:spLocks/>
            </p:cNvSpPr>
            <p:nvPr/>
          </p:nvSpPr>
          <p:spPr bwMode="auto">
            <a:xfrm flipH="1">
              <a:off x="3050" y="2467"/>
              <a:ext cx="913" cy="573"/>
            </a:xfrm>
            <a:custGeom>
              <a:avLst/>
              <a:gdLst/>
              <a:ahLst/>
              <a:cxnLst>
                <a:cxn ang="0">
                  <a:pos x="1565" y="0"/>
                </a:cxn>
                <a:cxn ang="0">
                  <a:pos x="1021" y="106"/>
                </a:cxn>
                <a:cxn ang="0">
                  <a:pos x="413" y="349"/>
                </a:cxn>
                <a:cxn ang="0">
                  <a:pos x="0" y="835"/>
                </a:cxn>
              </a:cxnLst>
              <a:rect l="0" t="0" r="r" b="b"/>
              <a:pathLst>
                <a:path w="1565" h="835">
                  <a:moveTo>
                    <a:pt x="1565" y="0"/>
                  </a:moveTo>
                  <a:cubicBezTo>
                    <a:pt x="1389" y="24"/>
                    <a:pt x="1213" y="48"/>
                    <a:pt x="1021" y="106"/>
                  </a:cubicBezTo>
                  <a:cubicBezTo>
                    <a:pt x="829" y="164"/>
                    <a:pt x="583" y="228"/>
                    <a:pt x="413" y="349"/>
                  </a:cubicBezTo>
                  <a:cubicBezTo>
                    <a:pt x="243" y="470"/>
                    <a:pt x="69" y="749"/>
                    <a:pt x="0" y="835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44" name="Freeform 12"/>
            <p:cNvSpPr>
              <a:spLocks/>
            </p:cNvSpPr>
            <p:nvPr/>
          </p:nvSpPr>
          <p:spPr bwMode="auto">
            <a:xfrm>
              <a:off x="2419" y="2525"/>
              <a:ext cx="329" cy="529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163" y="219"/>
                </a:cxn>
                <a:cxn ang="0">
                  <a:pos x="33" y="487"/>
                </a:cxn>
                <a:cxn ang="0">
                  <a:pos x="0" y="730"/>
                </a:cxn>
              </a:cxnLst>
              <a:rect l="0" t="0" r="r" b="b"/>
              <a:pathLst>
                <a:path w="398" h="730">
                  <a:moveTo>
                    <a:pt x="398" y="0"/>
                  </a:moveTo>
                  <a:cubicBezTo>
                    <a:pt x="311" y="69"/>
                    <a:pt x="224" y="138"/>
                    <a:pt x="163" y="219"/>
                  </a:cubicBezTo>
                  <a:cubicBezTo>
                    <a:pt x="102" y="300"/>
                    <a:pt x="60" y="402"/>
                    <a:pt x="33" y="487"/>
                  </a:cubicBezTo>
                  <a:cubicBezTo>
                    <a:pt x="6" y="572"/>
                    <a:pt x="5" y="688"/>
                    <a:pt x="0" y="730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45" name="Freeform 13"/>
            <p:cNvSpPr>
              <a:spLocks/>
            </p:cNvSpPr>
            <p:nvPr/>
          </p:nvSpPr>
          <p:spPr bwMode="auto">
            <a:xfrm flipH="1">
              <a:off x="3125" y="2538"/>
              <a:ext cx="312" cy="520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163" y="219"/>
                </a:cxn>
                <a:cxn ang="0">
                  <a:pos x="33" y="487"/>
                </a:cxn>
                <a:cxn ang="0">
                  <a:pos x="0" y="730"/>
                </a:cxn>
              </a:cxnLst>
              <a:rect l="0" t="0" r="r" b="b"/>
              <a:pathLst>
                <a:path w="398" h="730">
                  <a:moveTo>
                    <a:pt x="398" y="0"/>
                  </a:moveTo>
                  <a:cubicBezTo>
                    <a:pt x="311" y="69"/>
                    <a:pt x="224" y="138"/>
                    <a:pt x="163" y="219"/>
                  </a:cubicBezTo>
                  <a:cubicBezTo>
                    <a:pt x="102" y="300"/>
                    <a:pt x="60" y="402"/>
                    <a:pt x="33" y="487"/>
                  </a:cubicBezTo>
                  <a:cubicBezTo>
                    <a:pt x="6" y="572"/>
                    <a:pt x="5" y="688"/>
                    <a:pt x="0" y="73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70446" name="Group 14"/>
          <p:cNvGrpSpPr>
            <a:grpSpLocks/>
          </p:cNvGrpSpPr>
          <p:nvPr/>
        </p:nvGrpSpPr>
        <p:grpSpPr bwMode="auto">
          <a:xfrm>
            <a:off x="5173663" y="2855579"/>
            <a:ext cx="1987550" cy="460375"/>
            <a:chOff x="2299" y="1802"/>
            <a:chExt cx="1252" cy="290"/>
          </a:xfrm>
        </p:grpSpPr>
        <p:grpSp>
          <p:nvGrpSpPr>
            <p:cNvPr id="1170447" name="Group 15"/>
            <p:cNvGrpSpPr>
              <a:grpSpLocks/>
            </p:cNvGrpSpPr>
            <p:nvPr/>
          </p:nvGrpSpPr>
          <p:grpSpPr bwMode="auto">
            <a:xfrm>
              <a:off x="2299" y="1811"/>
              <a:ext cx="249" cy="276"/>
              <a:chOff x="965" y="1548"/>
              <a:chExt cx="249" cy="276"/>
            </a:xfrm>
          </p:grpSpPr>
          <p:sp>
            <p:nvSpPr>
              <p:cNvPr id="1170448" name="Rectangle 16"/>
              <p:cNvSpPr>
                <a:spLocks noChangeArrowheads="1"/>
              </p:cNvSpPr>
              <p:nvPr/>
            </p:nvSpPr>
            <p:spPr bwMode="auto">
              <a:xfrm>
                <a:off x="965" y="1606"/>
                <a:ext cx="249" cy="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49" name="Text Box 17"/>
              <p:cNvSpPr txBox="1">
                <a:spLocks noChangeArrowheads="1"/>
              </p:cNvSpPr>
              <p:nvPr/>
            </p:nvSpPr>
            <p:spPr bwMode="auto">
              <a:xfrm>
                <a:off x="997" y="1548"/>
                <a:ext cx="19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/>
                  <a:t>p</a:t>
                </a:r>
              </a:p>
            </p:txBody>
          </p:sp>
        </p:grpSp>
        <p:grpSp>
          <p:nvGrpSpPr>
            <p:cNvPr id="1170450" name="Group 18"/>
            <p:cNvGrpSpPr>
              <a:grpSpLocks/>
            </p:cNvGrpSpPr>
            <p:nvPr/>
          </p:nvGrpSpPr>
          <p:grpSpPr bwMode="auto">
            <a:xfrm>
              <a:off x="2974" y="1829"/>
              <a:ext cx="248" cy="260"/>
              <a:chOff x="2913" y="1564"/>
              <a:chExt cx="248" cy="260"/>
            </a:xfrm>
          </p:grpSpPr>
          <p:sp>
            <p:nvSpPr>
              <p:cNvPr id="1170451" name="Rectangle 19"/>
              <p:cNvSpPr>
                <a:spLocks noChangeArrowheads="1"/>
              </p:cNvSpPr>
              <p:nvPr/>
            </p:nvSpPr>
            <p:spPr bwMode="auto">
              <a:xfrm>
                <a:off x="2913" y="1606"/>
                <a:ext cx="248" cy="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52" name="Text Box 20"/>
              <p:cNvSpPr txBox="1">
                <a:spLocks noChangeArrowheads="1"/>
              </p:cNvSpPr>
              <p:nvPr/>
            </p:nvSpPr>
            <p:spPr bwMode="auto">
              <a:xfrm>
                <a:off x="2952" y="1564"/>
                <a:ext cx="16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/>
                  <a:t>r</a:t>
                </a:r>
              </a:p>
            </p:txBody>
          </p:sp>
        </p:grpSp>
        <p:sp>
          <p:nvSpPr>
            <p:cNvPr id="1170453" name="Rectangle 21"/>
            <p:cNvSpPr>
              <a:spLocks noChangeArrowheads="1"/>
            </p:cNvSpPr>
            <p:nvPr/>
          </p:nvSpPr>
          <p:spPr bwMode="auto">
            <a:xfrm>
              <a:off x="2635" y="1874"/>
              <a:ext cx="249" cy="21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54" name="Text Box 22"/>
            <p:cNvSpPr txBox="1">
              <a:spLocks noChangeArrowheads="1"/>
            </p:cNvSpPr>
            <p:nvPr/>
          </p:nvSpPr>
          <p:spPr bwMode="auto">
            <a:xfrm>
              <a:off x="2652" y="1802"/>
              <a:ext cx="19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>
                <a:buFontTx/>
                <a:buNone/>
              </a:pPr>
              <a:r>
                <a:rPr lang="en-US">
                  <a:solidFill>
                    <a:schemeClr val="bg1"/>
                  </a:solidFill>
                </a:rPr>
                <a:t>q</a:t>
              </a:r>
            </a:p>
          </p:txBody>
        </p:sp>
        <p:grpSp>
          <p:nvGrpSpPr>
            <p:cNvPr id="1170455" name="Group 23"/>
            <p:cNvGrpSpPr>
              <a:grpSpLocks/>
            </p:cNvGrpSpPr>
            <p:nvPr/>
          </p:nvGrpSpPr>
          <p:grpSpPr bwMode="auto">
            <a:xfrm>
              <a:off x="3302" y="1819"/>
              <a:ext cx="249" cy="261"/>
              <a:chOff x="4152" y="1856"/>
              <a:chExt cx="249" cy="261"/>
            </a:xfrm>
          </p:grpSpPr>
          <p:sp>
            <p:nvSpPr>
              <p:cNvPr id="1170456" name="Rectangle 24"/>
              <p:cNvSpPr>
                <a:spLocks noChangeArrowheads="1"/>
              </p:cNvSpPr>
              <p:nvPr/>
            </p:nvSpPr>
            <p:spPr bwMode="auto">
              <a:xfrm>
                <a:off x="4152" y="1899"/>
                <a:ext cx="249" cy="218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57" name="Text Box 25"/>
              <p:cNvSpPr txBox="1">
                <a:spLocks noChangeArrowheads="1"/>
              </p:cNvSpPr>
              <p:nvPr/>
            </p:nvSpPr>
            <p:spPr bwMode="auto">
              <a:xfrm>
                <a:off x="4187" y="1856"/>
                <a:ext cx="17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s</a:t>
                </a:r>
              </a:p>
            </p:txBody>
          </p:sp>
        </p:grpSp>
      </p:grpSp>
      <p:grpSp>
        <p:nvGrpSpPr>
          <p:cNvPr id="1170458" name="Group 26"/>
          <p:cNvGrpSpPr>
            <a:grpSpLocks/>
          </p:cNvGrpSpPr>
          <p:nvPr/>
        </p:nvGrpSpPr>
        <p:grpSpPr bwMode="auto">
          <a:xfrm>
            <a:off x="2117725" y="5073317"/>
            <a:ext cx="3752850" cy="471488"/>
            <a:chOff x="1762" y="2989"/>
            <a:chExt cx="2364" cy="297"/>
          </a:xfrm>
        </p:grpSpPr>
        <p:grpSp>
          <p:nvGrpSpPr>
            <p:cNvPr id="1170459" name="Group 27"/>
            <p:cNvGrpSpPr>
              <a:grpSpLocks/>
            </p:cNvGrpSpPr>
            <p:nvPr/>
          </p:nvGrpSpPr>
          <p:grpSpPr bwMode="auto">
            <a:xfrm>
              <a:off x="1762" y="3000"/>
              <a:ext cx="249" cy="276"/>
              <a:chOff x="965" y="1548"/>
              <a:chExt cx="249" cy="276"/>
            </a:xfrm>
          </p:grpSpPr>
          <p:sp>
            <p:nvSpPr>
              <p:cNvPr id="1170460" name="Rectangle 28"/>
              <p:cNvSpPr>
                <a:spLocks noChangeArrowheads="1"/>
              </p:cNvSpPr>
              <p:nvPr/>
            </p:nvSpPr>
            <p:spPr bwMode="auto">
              <a:xfrm>
                <a:off x="965" y="1606"/>
                <a:ext cx="249" cy="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61" name="Text Box 29"/>
              <p:cNvSpPr txBox="1">
                <a:spLocks noChangeArrowheads="1"/>
              </p:cNvSpPr>
              <p:nvPr/>
            </p:nvSpPr>
            <p:spPr bwMode="auto">
              <a:xfrm>
                <a:off x="997" y="1548"/>
                <a:ext cx="19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/>
                  <a:t>p</a:t>
                </a:r>
              </a:p>
            </p:txBody>
          </p:sp>
        </p:grpSp>
        <p:grpSp>
          <p:nvGrpSpPr>
            <p:cNvPr id="1170462" name="Group 30"/>
            <p:cNvGrpSpPr>
              <a:grpSpLocks/>
            </p:cNvGrpSpPr>
            <p:nvPr/>
          </p:nvGrpSpPr>
          <p:grpSpPr bwMode="auto">
            <a:xfrm>
              <a:off x="3307" y="3000"/>
              <a:ext cx="248" cy="269"/>
              <a:chOff x="4958" y="2622"/>
              <a:chExt cx="248" cy="269"/>
            </a:xfrm>
          </p:grpSpPr>
          <p:sp>
            <p:nvSpPr>
              <p:cNvPr id="1170463" name="Rectangle 31"/>
              <p:cNvSpPr>
                <a:spLocks noChangeArrowheads="1"/>
              </p:cNvSpPr>
              <p:nvPr/>
            </p:nvSpPr>
            <p:spPr bwMode="auto">
              <a:xfrm>
                <a:off x="4958" y="2673"/>
                <a:ext cx="248" cy="21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64" name="Text Box 32"/>
              <p:cNvSpPr txBox="1">
                <a:spLocks noChangeArrowheads="1"/>
              </p:cNvSpPr>
              <p:nvPr/>
            </p:nvSpPr>
            <p:spPr bwMode="auto">
              <a:xfrm>
                <a:off x="4997" y="2622"/>
                <a:ext cx="167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/>
                  <a:t>r</a:t>
                </a:r>
              </a:p>
            </p:txBody>
          </p:sp>
        </p:grpSp>
        <p:grpSp>
          <p:nvGrpSpPr>
            <p:cNvPr id="1170465" name="Group 33"/>
            <p:cNvGrpSpPr>
              <a:grpSpLocks/>
            </p:cNvGrpSpPr>
            <p:nvPr/>
          </p:nvGrpSpPr>
          <p:grpSpPr bwMode="auto">
            <a:xfrm>
              <a:off x="2296" y="2989"/>
              <a:ext cx="249" cy="290"/>
              <a:chOff x="2731" y="1898"/>
              <a:chExt cx="249" cy="290"/>
            </a:xfrm>
          </p:grpSpPr>
          <p:sp>
            <p:nvSpPr>
              <p:cNvPr id="1170466" name="Rectangle 34"/>
              <p:cNvSpPr>
                <a:spLocks noChangeArrowheads="1"/>
              </p:cNvSpPr>
              <p:nvPr/>
            </p:nvSpPr>
            <p:spPr bwMode="auto">
              <a:xfrm>
                <a:off x="2731" y="1970"/>
                <a:ext cx="249" cy="218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67" name="Text Box 35"/>
              <p:cNvSpPr txBox="1">
                <a:spLocks noChangeArrowheads="1"/>
              </p:cNvSpPr>
              <p:nvPr/>
            </p:nvSpPr>
            <p:spPr bwMode="auto">
              <a:xfrm>
                <a:off x="2748" y="1898"/>
                <a:ext cx="19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q</a:t>
                </a:r>
              </a:p>
            </p:txBody>
          </p:sp>
        </p:grpSp>
        <p:grpSp>
          <p:nvGrpSpPr>
            <p:cNvPr id="1170468" name="Group 36"/>
            <p:cNvGrpSpPr>
              <a:grpSpLocks/>
            </p:cNvGrpSpPr>
            <p:nvPr/>
          </p:nvGrpSpPr>
          <p:grpSpPr bwMode="auto">
            <a:xfrm>
              <a:off x="3877" y="3025"/>
              <a:ext cx="249" cy="261"/>
              <a:chOff x="4152" y="1856"/>
              <a:chExt cx="249" cy="261"/>
            </a:xfrm>
          </p:grpSpPr>
          <p:sp>
            <p:nvSpPr>
              <p:cNvPr id="1170469" name="Rectangle 37"/>
              <p:cNvSpPr>
                <a:spLocks noChangeArrowheads="1"/>
              </p:cNvSpPr>
              <p:nvPr/>
            </p:nvSpPr>
            <p:spPr bwMode="auto">
              <a:xfrm>
                <a:off x="4152" y="1899"/>
                <a:ext cx="249" cy="218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0470" name="Text Box 38"/>
              <p:cNvSpPr txBox="1">
                <a:spLocks noChangeArrowheads="1"/>
              </p:cNvSpPr>
              <p:nvPr/>
            </p:nvSpPr>
            <p:spPr bwMode="auto">
              <a:xfrm>
                <a:off x="4187" y="1856"/>
                <a:ext cx="17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>
                  <a:buFontTx/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s</a:t>
                </a:r>
              </a:p>
            </p:txBody>
          </p:sp>
        </p:grpSp>
      </p:grpSp>
      <p:sp>
        <p:nvSpPr>
          <p:cNvPr id="1170471" name="Line 39"/>
          <p:cNvSpPr>
            <a:spLocks noChangeShapeType="1"/>
          </p:cNvSpPr>
          <p:nvPr/>
        </p:nvSpPr>
        <p:spPr bwMode="auto">
          <a:xfrm>
            <a:off x="2547939" y="5355887"/>
            <a:ext cx="4651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70472" name="Line 40"/>
          <p:cNvSpPr>
            <a:spLocks noChangeShapeType="1"/>
          </p:cNvSpPr>
          <p:nvPr/>
        </p:nvSpPr>
        <p:spPr bwMode="auto">
          <a:xfrm>
            <a:off x="4973639" y="5365412"/>
            <a:ext cx="46513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70473" name="Line 41"/>
          <p:cNvSpPr>
            <a:spLocks noChangeShapeType="1"/>
          </p:cNvSpPr>
          <p:nvPr/>
        </p:nvSpPr>
        <p:spPr bwMode="auto">
          <a:xfrm>
            <a:off x="3354388" y="5343187"/>
            <a:ext cx="12049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70474" name="Rectangle 42"/>
          <p:cNvSpPr>
            <a:spLocks noChangeArrowheads="1"/>
          </p:cNvSpPr>
          <p:nvPr/>
        </p:nvSpPr>
        <p:spPr bwMode="auto">
          <a:xfrm>
            <a:off x="1841500" y="3515975"/>
            <a:ext cx="4103688" cy="89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/>
              <a:t>We build a graph: </a:t>
            </a:r>
          </a:p>
        </p:txBody>
      </p:sp>
      <p:sp>
        <p:nvSpPr>
          <p:cNvPr id="1170475" name="Freeform 43"/>
          <p:cNvSpPr>
            <a:spLocks/>
          </p:cNvSpPr>
          <p:nvPr/>
        </p:nvSpPr>
        <p:spPr bwMode="auto">
          <a:xfrm>
            <a:off x="2393951" y="4365287"/>
            <a:ext cx="2932113" cy="2032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29" y="247"/>
              </a:cxn>
              <a:cxn ang="0">
                <a:pos x="933" y="420"/>
              </a:cxn>
              <a:cxn ang="0">
                <a:pos x="1299" y="914"/>
              </a:cxn>
              <a:cxn ang="0">
                <a:pos x="1847" y="1280"/>
              </a:cxn>
            </a:cxnLst>
            <a:rect l="0" t="0" r="r" b="b"/>
            <a:pathLst>
              <a:path w="1847" h="1280">
                <a:moveTo>
                  <a:pt x="0" y="0"/>
                </a:moveTo>
                <a:cubicBezTo>
                  <a:pt x="86" y="88"/>
                  <a:pt x="173" y="177"/>
                  <a:pt x="329" y="247"/>
                </a:cubicBezTo>
                <a:cubicBezTo>
                  <a:pt x="485" y="317"/>
                  <a:pt x="771" y="309"/>
                  <a:pt x="933" y="420"/>
                </a:cubicBezTo>
                <a:cubicBezTo>
                  <a:pt x="1095" y="531"/>
                  <a:pt x="1147" y="771"/>
                  <a:pt x="1299" y="914"/>
                </a:cubicBezTo>
                <a:cubicBezTo>
                  <a:pt x="1451" y="1057"/>
                  <a:pt x="1756" y="1220"/>
                  <a:pt x="1847" y="1280"/>
                </a:cubicBezTo>
              </a:path>
            </a:pathLst>
          </a:custGeom>
          <a:noFill/>
          <a:ln w="57150" cap="flat" cmpd="sng">
            <a:solidFill>
              <a:srgbClr val="990000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0476" name="Group 44"/>
          <p:cNvGrpSpPr>
            <a:grpSpLocks/>
          </p:cNvGrpSpPr>
          <p:nvPr/>
        </p:nvGrpSpPr>
        <p:grpSpPr bwMode="auto">
          <a:xfrm>
            <a:off x="6159500" y="3509626"/>
            <a:ext cx="4103688" cy="1114425"/>
            <a:chOff x="2920" y="2214"/>
            <a:chExt cx="2585" cy="702"/>
          </a:xfrm>
        </p:grpSpPr>
        <p:sp>
          <p:nvSpPr>
            <p:cNvPr id="1170477" name="Rectangle 45"/>
            <p:cNvSpPr>
              <a:spLocks noChangeArrowheads="1"/>
            </p:cNvSpPr>
            <p:nvPr/>
          </p:nvSpPr>
          <p:spPr bwMode="auto">
            <a:xfrm>
              <a:off x="2920" y="2214"/>
              <a:ext cx="2585" cy="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n"/>
              </a:pPr>
              <a:r>
                <a:rPr lang="en-US"/>
                <a:t>The cut in </a:t>
              </a:r>
              <a:r>
                <a:rPr lang="en-US">
                  <a:solidFill>
                    <a:srgbClr val="990000"/>
                  </a:solidFill>
                </a:rPr>
                <a:t>red </a:t>
              </a:r>
              <a:r>
                <a:rPr lang="en-US"/>
                <a:t>corresponds to labeling</a:t>
              </a:r>
            </a:p>
          </p:txBody>
        </p:sp>
        <p:sp>
          <p:nvSpPr>
            <p:cNvPr id="1170478" name="Rectangle 46"/>
            <p:cNvSpPr>
              <a:spLocks noChangeArrowheads="1"/>
            </p:cNvSpPr>
            <p:nvPr/>
          </p:nvSpPr>
          <p:spPr bwMode="auto">
            <a:xfrm>
              <a:off x="3656" y="2693"/>
              <a:ext cx="249" cy="2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79" name="Rectangle 47"/>
            <p:cNvSpPr>
              <a:spLocks noChangeArrowheads="1"/>
            </p:cNvSpPr>
            <p:nvPr/>
          </p:nvSpPr>
          <p:spPr bwMode="auto">
            <a:xfrm>
              <a:off x="4331" y="2695"/>
              <a:ext cx="248" cy="21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80" name="Rectangle 48"/>
            <p:cNvSpPr>
              <a:spLocks noChangeArrowheads="1"/>
            </p:cNvSpPr>
            <p:nvPr/>
          </p:nvSpPr>
          <p:spPr bwMode="auto">
            <a:xfrm>
              <a:off x="3992" y="2698"/>
              <a:ext cx="249" cy="2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81" name="Rectangle 49"/>
            <p:cNvSpPr>
              <a:spLocks noChangeArrowheads="1"/>
            </p:cNvSpPr>
            <p:nvPr/>
          </p:nvSpPr>
          <p:spPr bwMode="auto">
            <a:xfrm>
              <a:off x="4659" y="2686"/>
              <a:ext cx="249" cy="21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70482" name="Freeform 50"/>
          <p:cNvSpPr>
            <a:spLocks/>
          </p:cNvSpPr>
          <p:nvPr/>
        </p:nvSpPr>
        <p:spPr bwMode="auto">
          <a:xfrm>
            <a:off x="3106738" y="3928726"/>
            <a:ext cx="2089150" cy="1146175"/>
          </a:xfrm>
          <a:custGeom>
            <a:avLst/>
            <a:gdLst/>
            <a:ahLst/>
            <a:cxnLst>
              <a:cxn ang="0">
                <a:pos x="1316" y="0"/>
              </a:cxn>
              <a:cxn ang="0">
                <a:pos x="868" y="567"/>
              </a:cxn>
              <a:cxn ang="0">
                <a:pos x="484" y="640"/>
              </a:cxn>
              <a:cxn ang="0">
                <a:pos x="0" y="73"/>
              </a:cxn>
            </a:cxnLst>
            <a:rect l="0" t="0" r="r" b="b"/>
            <a:pathLst>
              <a:path w="1316" h="722">
                <a:moveTo>
                  <a:pt x="1316" y="0"/>
                </a:moveTo>
                <a:cubicBezTo>
                  <a:pt x="1161" y="230"/>
                  <a:pt x="1007" y="460"/>
                  <a:pt x="868" y="567"/>
                </a:cubicBezTo>
                <a:cubicBezTo>
                  <a:pt x="729" y="674"/>
                  <a:pt x="629" y="722"/>
                  <a:pt x="484" y="640"/>
                </a:cubicBezTo>
                <a:cubicBezTo>
                  <a:pt x="339" y="558"/>
                  <a:pt x="85" y="166"/>
                  <a:pt x="0" y="73"/>
                </a:cubicBezTo>
              </a:path>
            </a:pathLst>
          </a:custGeom>
          <a:noFill/>
          <a:ln w="38100" cap="rnd" cmpd="sng">
            <a:solidFill>
              <a:srgbClr val="339933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70483" name="Group 51"/>
          <p:cNvGrpSpPr>
            <a:grpSpLocks/>
          </p:cNvGrpSpPr>
          <p:nvPr/>
        </p:nvGrpSpPr>
        <p:grpSpPr bwMode="auto">
          <a:xfrm>
            <a:off x="6169025" y="5005051"/>
            <a:ext cx="4103688" cy="1228725"/>
            <a:chOff x="2926" y="3156"/>
            <a:chExt cx="2585" cy="774"/>
          </a:xfrm>
        </p:grpSpPr>
        <p:sp>
          <p:nvSpPr>
            <p:cNvPr id="1170484" name="Rectangle 52"/>
            <p:cNvSpPr>
              <a:spLocks noChangeArrowheads="1"/>
            </p:cNvSpPr>
            <p:nvPr/>
          </p:nvSpPr>
          <p:spPr bwMode="auto">
            <a:xfrm>
              <a:off x="2926" y="3156"/>
              <a:ext cx="2585" cy="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Char char="n"/>
              </a:pPr>
              <a:r>
                <a:rPr lang="en-US"/>
                <a:t>The cut in</a:t>
              </a:r>
              <a:r>
                <a:rPr lang="en-US">
                  <a:solidFill>
                    <a:srgbClr val="339933"/>
                  </a:solidFill>
                </a:rPr>
                <a:t> green</a:t>
              </a:r>
              <a:r>
                <a:rPr lang="en-US"/>
                <a:t> corresponds to labeling</a:t>
              </a:r>
            </a:p>
          </p:txBody>
        </p:sp>
        <p:sp>
          <p:nvSpPr>
            <p:cNvPr id="1170485" name="Rectangle 53"/>
            <p:cNvSpPr>
              <a:spLocks noChangeArrowheads="1"/>
            </p:cNvSpPr>
            <p:nvPr/>
          </p:nvSpPr>
          <p:spPr bwMode="auto">
            <a:xfrm>
              <a:off x="3725" y="3707"/>
              <a:ext cx="249" cy="21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86" name="Rectangle 54"/>
            <p:cNvSpPr>
              <a:spLocks noChangeArrowheads="1"/>
            </p:cNvSpPr>
            <p:nvPr/>
          </p:nvSpPr>
          <p:spPr bwMode="auto">
            <a:xfrm>
              <a:off x="4400" y="3709"/>
              <a:ext cx="248" cy="2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87" name="Rectangle 55"/>
            <p:cNvSpPr>
              <a:spLocks noChangeArrowheads="1"/>
            </p:cNvSpPr>
            <p:nvPr/>
          </p:nvSpPr>
          <p:spPr bwMode="auto">
            <a:xfrm>
              <a:off x="4061" y="3712"/>
              <a:ext cx="249" cy="2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0488" name="Rectangle 56"/>
            <p:cNvSpPr>
              <a:spLocks noChangeArrowheads="1"/>
            </p:cNvSpPr>
            <p:nvPr/>
          </p:nvSpPr>
          <p:spPr bwMode="auto">
            <a:xfrm>
              <a:off x="4728" y="3700"/>
              <a:ext cx="249" cy="21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70489" name="Group 57"/>
          <p:cNvGrpSpPr>
            <a:grpSpLocks/>
          </p:cNvGrpSpPr>
          <p:nvPr/>
        </p:nvGrpSpPr>
        <p:grpSpPr bwMode="auto">
          <a:xfrm>
            <a:off x="3667126" y="3930313"/>
            <a:ext cx="792163" cy="695325"/>
            <a:chOff x="1350" y="2479"/>
            <a:chExt cx="499" cy="438"/>
          </a:xfrm>
        </p:grpSpPr>
        <p:sp>
          <p:nvSpPr>
            <p:cNvPr id="1170490" name="AutoShape 58"/>
            <p:cNvSpPr>
              <a:spLocks noChangeArrowheads="1"/>
            </p:cNvSpPr>
            <p:nvPr/>
          </p:nvSpPr>
          <p:spPr bwMode="auto">
            <a:xfrm>
              <a:off x="1374" y="2685"/>
              <a:ext cx="349" cy="232"/>
            </a:xfrm>
            <a:prstGeom prst="octagon">
              <a:avLst>
                <a:gd name="adj" fmla="val 29287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buFontTx/>
                <a:buNone/>
              </a:pPr>
              <a:r>
                <a:rPr lang="en-US">
                  <a:solidFill>
                    <a:schemeClr val="bg1"/>
                  </a:solidFill>
                  <a:latin typeface="Tahoma" pitchFamily="34" charset="0"/>
                </a:rPr>
                <a:t>0</a:t>
              </a:r>
            </a:p>
          </p:txBody>
        </p:sp>
        <p:sp>
          <p:nvSpPr>
            <p:cNvPr id="1170491" name="Text Box 59"/>
            <p:cNvSpPr txBox="1">
              <a:spLocks noChangeArrowheads="1"/>
            </p:cNvSpPr>
            <p:nvPr/>
          </p:nvSpPr>
          <p:spPr bwMode="auto">
            <a:xfrm>
              <a:off x="1350" y="2479"/>
              <a:ext cx="49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b="1">
                  <a:latin typeface="Tahoma" pitchFamily="34" charset="0"/>
                </a:rPr>
                <a:t>black</a:t>
              </a:r>
            </a:p>
          </p:txBody>
        </p:sp>
      </p:grpSp>
      <p:grpSp>
        <p:nvGrpSpPr>
          <p:cNvPr id="1170492" name="Group 60"/>
          <p:cNvGrpSpPr>
            <a:grpSpLocks/>
          </p:cNvGrpSpPr>
          <p:nvPr/>
        </p:nvGrpSpPr>
        <p:grpSpPr bwMode="auto">
          <a:xfrm>
            <a:off x="3587750" y="6075026"/>
            <a:ext cx="833438" cy="682625"/>
            <a:chOff x="1300" y="3830"/>
            <a:chExt cx="525" cy="430"/>
          </a:xfrm>
        </p:grpSpPr>
        <p:sp>
          <p:nvSpPr>
            <p:cNvPr id="1170493" name="AutoShape 61"/>
            <p:cNvSpPr>
              <a:spLocks noChangeArrowheads="1"/>
            </p:cNvSpPr>
            <p:nvPr/>
          </p:nvSpPr>
          <p:spPr bwMode="auto">
            <a:xfrm>
              <a:off x="1365" y="3830"/>
              <a:ext cx="349" cy="232"/>
            </a:xfrm>
            <a:prstGeom prst="octagon">
              <a:avLst>
                <a:gd name="adj" fmla="val 2928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buFontTx/>
                <a:buNone/>
              </a:pPr>
              <a:r>
                <a:rPr lang="en-US">
                  <a:latin typeface="Tahoma" pitchFamily="34" charset="0"/>
                </a:rPr>
                <a:t>1</a:t>
              </a:r>
            </a:p>
          </p:txBody>
        </p:sp>
        <p:sp>
          <p:nvSpPr>
            <p:cNvPr id="1170494" name="Text Box 62"/>
            <p:cNvSpPr txBox="1">
              <a:spLocks noChangeArrowheads="1"/>
            </p:cNvSpPr>
            <p:nvPr/>
          </p:nvSpPr>
          <p:spPr bwMode="auto">
            <a:xfrm>
              <a:off x="1300" y="4029"/>
              <a:ext cx="52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b="1">
                  <a:latin typeface="Tahoma" pitchFamily="34" charset="0"/>
                </a:rPr>
                <a:t>white</a:t>
              </a:r>
            </a:p>
          </p:txBody>
        </p:sp>
      </p:grpSp>
      <p:graphicFrame>
        <p:nvGraphicFramePr>
          <p:cNvPr id="1170495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152223"/>
              </p:ext>
            </p:extLst>
          </p:nvPr>
        </p:nvGraphicFramePr>
        <p:xfrm>
          <a:off x="4191000" y="1568112"/>
          <a:ext cx="40973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4" imgW="2603160" imgH="355320" progId="Equation.3">
                  <p:embed/>
                </p:oleObj>
              </mc:Choice>
              <mc:Fallback>
                <p:oleObj name="Equation" r:id="rId4" imgW="2603160" imgH="355320" progId="Equation.3">
                  <p:embed/>
                  <p:pic>
                    <p:nvPicPr>
                      <p:cNvPr id="1170495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568112"/>
                        <a:ext cx="409733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0435" grpId="0" autoUpdateAnimBg="0"/>
      <p:bldP spid="1170471" grpId="0" animBg="1"/>
      <p:bldP spid="1170472" grpId="0" animBg="1"/>
      <p:bldP spid="1170473" grpId="0" animBg="1"/>
      <p:bldP spid="1170474" grpId="0" autoUpdateAnimBg="0"/>
      <p:bldP spid="1170475" grpId="0" animBg="1"/>
      <p:bldP spid="11704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construction</a:t>
            </a:r>
          </a:p>
        </p:txBody>
      </p:sp>
      <p:pic>
        <p:nvPicPr>
          <p:cNvPr id="8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352" y="2046575"/>
            <a:ext cx="6412618" cy="46749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33C5EDF7-24A6-9A4C-8ECA-CC66D3359607}" type="slidenum">
              <a:rPr lang="en-US" smtClean="0">
                <a:solidFill>
                  <a:prstClr val="black"/>
                </a:solidFill>
              </a:rPr>
              <a:pPr defTabSz="457200"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5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binary faxes</a:t>
            </a:r>
          </a:p>
        </p:txBody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really need is a cost function</a:t>
            </a:r>
          </a:p>
          <a:p>
            <a:pPr lvl="1"/>
            <a:r>
              <a:rPr lang="en-US" dirty="0"/>
              <a:t>Suppose that label 1 means “foreground” and label 0 means “background”</a:t>
            </a:r>
          </a:p>
          <a:p>
            <a:r>
              <a:rPr lang="en-US" dirty="0"/>
              <a:t>How do we figure out if a pixel prefers to be in the foreground or background?</a:t>
            </a:r>
          </a:p>
          <a:p>
            <a:pPr lvl="1"/>
            <a:r>
              <a:rPr lang="en-US" dirty="0"/>
              <a:t>Predefined intensities: for instance, the foreground object tends to have intensities in the range 50-75</a:t>
            </a:r>
          </a:p>
          <a:p>
            <a:pPr lvl="2"/>
            <a:r>
              <a:rPr lang="en-US" dirty="0"/>
              <a:t>So if we observed an intensity in this range at p, </a:t>
            </a:r>
            <a:r>
              <a:rPr lang="en-US" dirty="0" err="1"/>
              <a:t>D</a:t>
            </a:r>
            <a:r>
              <a:rPr lang="en-US" baseline="-25000" dirty="0" err="1"/>
              <a:t>p</a:t>
            </a:r>
            <a:r>
              <a:rPr lang="en-US" dirty="0"/>
              <a:t>(1) is small</a:t>
            </a:r>
          </a:p>
          <a:p>
            <a:pPr lvl="1"/>
            <a:r>
              <a:rPr lang="en-US" dirty="0"/>
              <a:t>This is </a:t>
            </a:r>
            <a:r>
              <a:rPr lang="en-US" b="1" dirty="0"/>
              <a:t>not </a:t>
            </a:r>
            <a:r>
              <a:rPr lang="en-US" dirty="0"/>
              <a:t>image </a:t>
            </a:r>
            <a:r>
              <a:rPr lang="en-US" dirty="0" err="1"/>
              <a:t>thresholding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7760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Better intensity models</a:t>
            </a:r>
          </a:p>
        </p:txBody>
      </p:sp>
      <p:sp>
        <p:nvSpPr>
          <p:cNvPr id="174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compute the range of intensities dynamically rather than statically</a:t>
            </a:r>
          </a:p>
          <a:p>
            <a:pPr lvl="1"/>
            <a:r>
              <a:rPr lang="en-US" dirty="0"/>
              <a:t>Both for foreground and for background</a:t>
            </a:r>
          </a:p>
          <a:p>
            <a:r>
              <a:rPr lang="en-US" dirty="0"/>
              <a:t>User marks some pixels as being foreground, and some as background</a:t>
            </a:r>
          </a:p>
          <a:p>
            <a:pPr lvl="1"/>
            <a:r>
              <a:rPr lang="en-US" dirty="0"/>
              <a:t>Compute a </a:t>
            </a:r>
            <a:r>
              <a:rPr lang="en-US" dirty="0" err="1"/>
              <a:t>D</a:t>
            </a:r>
            <a:r>
              <a:rPr lang="en-US" baseline="-25000" dirty="0" err="1"/>
              <a:t>p</a:t>
            </a:r>
            <a:r>
              <a:rPr lang="en-US" dirty="0"/>
              <a:t> based on this</a:t>
            </a:r>
          </a:p>
          <a:p>
            <a:pPr lvl="1"/>
            <a:r>
              <a:rPr lang="en-US" dirty="0"/>
              <a:t>For instance, </a:t>
            </a:r>
            <a:r>
              <a:rPr lang="en-US" dirty="0" err="1"/>
              <a:t>D</a:t>
            </a:r>
            <a:r>
              <a:rPr lang="en-US" baseline="-25000" dirty="0" err="1"/>
              <a:t>p</a:t>
            </a:r>
            <a:r>
              <a:rPr lang="en-US" dirty="0"/>
              <a:t>(1) is small if p looks like pixels marked as being foreground</a:t>
            </a:r>
          </a:p>
          <a:p>
            <a:r>
              <a:rPr lang="en-US" dirty="0"/>
              <a:t>Based on the resulting segmentation, mark additional pixels</a:t>
            </a:r>
          </a:p>
        </p:txBody>
      </p:sp>
    </p:spTree>
    <p:extLst>
      <p:ext uri="{BB962C8B-B14F-4D97-AF65-F5344CB8AC3E}">
        <p14:creationId xmlns:p14="http://schemas.microsoft.com/office/powerpoint/2010/main" val="250717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serious implementation</a:t>
            </a:r>
          </a:p>
        </p:txBody>
      </p:sp>
      <p:sp>
        <p:nvSpPr>
          <p:cNvPr id="174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basic segmentation algorithm is now in Microsoft office</a:t>
            </a:r>
          </a:p>
          <a:p>
            <a:pPr lvl="1"/>
            <a:r>
              <a:rPr lang="en-US" dirty="0"/>
              <a:t>SIGGRAPH paper on “</a:t>
            </a:r>
            <a:r>
              <a:rPr lang="en-US" dirty="0" err="1"/>
              <a:t>GrabCut</a:t>
            </a:r>
            <a:r>
              <a:rPr lang="en-US" dirty="0"/>
              <a:t>”</a:t>
            </a:r>
          </a:p>
          <a:p>
            <a:r>
              <a:rPr lang="en-US" dirty="0"/>
              <a:t>Same basic idea, but simpler UI</a:t>
            </a:r>
          </a:p>
          <a:p>
            <a:pPr lvl="1"/>
            <a:r>
              <a:rPr lang="en-US" dirty="0"/>
              <a:t>Assume the background is outside and the foreground is inside a user-supplied box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p</a:t>
            </a:r>
            <a:r>
              <a:rPr lang="en-US" dirty="0"/>
              <a:t>(1) is small if p looks like the pixels inside the box, large if like the pixels outside</a:t>
            </a:r>
          </a:p>
          <a:p>
            <a:pPr lvl="1"/>
            <a:r>
              <a:rPr lang="en-US" dirty="0"/>
              <a:t>Create a new segmentation and use it to re-estimate foreground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237851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6400800" cy="1143000"/>
          </a:xfrm>
        </p:spPr>
        <p:txBody>
          <a:bodyPr/>
          <a:lstStyle/>
          <a:p>
            <a:r>
              <a:rPr lang="en-GB">
                <a:effectLst>
                  <a:outerShdw blurRad="38100" dist="38100" dir="2700000" algn="tl">
                    <a:srgbClr val="000000"/>
                  </a:outerShdw>
                </a:effectLst>
              </a:rPr>
              <a:t>  GrabCut</a:t>
            </a:r>
          </a:p>
        </p:txBody>
      </p:sp>
      <p:pic>
        <p:nvPicPr>
          <p:cNvPr id="1708035" name="Picture 3" descr="103_03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5388" y="941388"/>
            <a:ext cx="1765300" cy="2247900"/>
          </a:xfrm>
          <a:prstGeom prst="rect">
            <a:avLst/>
          </a:prstGeom>
          <a:noFill/>
        </p:spPr>
      </p:pic>
      <p:sp>
        <p:nvSpPr>
          <p:cNvPr id="1708036" name="Rectangle 4"/>
          <p:cNvSpPr>
            <a:spLocks noChangeArrowheads="1"/>
          </p:cNvSpPr>
          <p:nvPr/>
        </p:nvSpPr>
        <p:spPr bwMode="auto">
          <a:xfrm>
            <a:off x="6678613" y="1447800"/>
            <a:ext cx="736600" cy="1595438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pic>
        <p:nvPicPr>
          <p:cNvPr id="1708037" name="Picture 5" descr="102_029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9764" y="2462213"/>
            <a:ext cx="2160587" cy="2811462"/>
          </a:xfrm>
          <a:prstGeom prst="rect">
            <a:avLst/>
          </a:prstGeom>
          <a:noFill/>
        </p:spPr>
      </p:pic>
      <p:sp>
        <p:nvSpPr>
          <p:cNvPr id="1708038" name="Rectangle 6"/>
          <p:cNvSpPr>
            <a:spLocks noChangeArrowheads="1"/>
          </p:cNvSpPr>
          <p:nvPr/>
        </p:nvSpPr>
        <p:spPr bwMode="auto">
          <a:xfrm>
            <a:off x="8278814" y="2801938"/>
            <a:ext cx="1635125" cy="2462212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pic>
        <p:nvPicPr>
          <p:cNvPr id="1708039" name="Picture 7" descr="103_03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60800" y="3255963"/>
            <a:ext cx="4198938" cy="3181350"/>
          </a:xfrm>
          <a:prstGeom prst="rect">
            <a:avLst/>
          </a:prstGeom>
          <a:noFill/>
        </p:spPr>
      </p:pic>
      <p:pic>
        <p:nvPicPr>
          <p:cNvPr id="1708040" name="Picture 8" descr="te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464" y="4146550"/>
            <a:ext cx="681037" cy="1682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708041" name="Picture 9" descr="te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3614" y="3973514"/>
            <a:ext cx="2033587" cy="2505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708042" name="Picture 10" descr="r8"/>
          <p:cNvPicPr>
            <a:picLocks noChangeAspect="1" noChangeArrowheads="1"/>
          </p:cNvPicPr>
          <p:nvPr/>
        </p:nvPicPr>
        <p:blipFill>
          <a:blip r:embed="rId8" cstate="print">
            <a:lum bright="-12000" contrast="-18000"/>
          </a:blip>
          <a:srcRect/>
          <a:stretch>
            <a:fillRect/>
          </a:stretch>
        </p:blipFill>
        <p:spPr bwMode="auto">
          <a:xfrm>
            <a:off x="3863975" y="4851401"/>
            <a:ext cx="242888" cy="906463"/>
          </a:xfrm>
          <a:prstGeom prst="rect">
            <a:avLst/>
          </a:prstGeom>
          <a:noFill/>
        </p:spPr>
      </p:pic>
      <p:pic>
        <p:nvPicPr>
          <p:cNvPr id="1708043" name="Picture 11" descr="102_024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44925" y="942975"/>
            <a:ext cx="1811338" cy="2268538"/>
          </a:xfrm>
          <a:prstGeom prst="rect">
            <a:avLst/>
          </a:prstGeom>
          <a:noFill/>
        </p:spPr>
      </p:pic>
      <p:sp>
        <p:nvSpPr>
          <p:cNvPr id="1708044" name="Rectangle 12"/>
          <p:cNvSpPr>
            <a:spLocks noChangeArrowheads="1"/>
          </p:cNvSpPr>
          <p:nvPr/>
        </p:nvSpPr>
        <p:spPr bwMode="auto">
          <a:xfrm>
            <a:off x="4256089" y="1652588"/>
            <a:ext cx="928687" cy="1433512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pic>
        <p:nvPicPr>
          <p:cNvPr id="1708045" name="Picture 13" descr="102_024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16089" y="2541589"/>
            <a:ext cx="1957387" cy="2586037"/>
          </a:xfrm>
          <a:prstGeom prst="rect">
            <a:avLst/>
          </a:prstGeom>
          <a:noFill/>
        </p:spPr>
      </p:pic>
      <p:sp>
        <p:nvSpPr>
          <p:cNvPr id="1708046" name="Rectangle 14"/>
          <p:cNvSpPr>
            <a:spLocks noChangeArrowheads="1"/>
          </p:cNvSpPr>
          <p:nvPr/>
        </p:nvSpPr>
        <p:spPr bwMode="auto">
          <a:xfrm>
            <a:off x="2247900" y="2574925"/>
            <a:ext cx="1100138" cy="2508250"/>
          </a:xfrm>
          <a:prstGeom prst="rect">
            <a:avLst/>
          </a:prstGeom>
          <a:noFill/>
          <a:ln w="571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pic>
        <p:nvPicPr>
          <p:cNvPr id="1708047" name="Picture 15" descr="r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306888" y="4711700"/>
            <a:ext cx="455612" cy="1004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179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8036" grpId="0" animBg="1"/>
      <p:bldP spid="1708038" grpId="0" animBg="1"/>
      <p:bldP spid="1708044" grpId="0" animBg="1"/>
      <p:bldP spid="17080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1201" y="1979613"/>
            <a:ext cx="4581525" cy="3059112"/>
            <a:chOff x="288" y="1261"/>
            <a:chExt cx="2886" cy="1927"/>
          </a:xfrm>
        </p:grpSpPr>
        <p:pic>
          <p:nvPicPr>
            <p:cNvPr id="1722371" name="Picture 3" descr="12408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" y="1261"/>
              <a:ext cx="2886" cy="1927"/>
            </a:xfrm>
            <a:prstGeom prst="rect">
              <a:avLst/>
            </a:prstGeom>
            <a:noFill/>
          </p:spPr>
        </p:pic>
        <p:sp>
          <p:nvSpPr>
            <p:cNvPr id="1722372" name="Rectangle 4"/>
            <p:cNvSpPr>
              <a:spLocks noChangeArrowheads="1"/>
            </p:cNvSpPr>
            <p:nvPr/>
          </p:nvSpPr>
          <p:spPr bwMode="auto">
            <a:xfrm>
              <a:off x="408" y="1373"/>
              <a:ext cx="2488" cy="1750"/>
            </a:xfrm>
            <a:prstGeom prst="rect">
              <a:avLst/>
            </a:prstGeom>
            <a:noFill/>
            <a:ln w="476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2374" name="Rectangle 6"/>
          <p:cNvSpPr>
            <a:spLocks noChangeArrowheads="1"/>
          </p:cNvSpPr>
          <p:nvPr/>
        </p:nvSpPr>
        <p:spPr bwMode="auto">
          <a:xfrm>
            <a:off x="7150100" y="2157414"/>
            <a:ext cx="2895600" cy="2592387"/>
          </a:xfrm>
          <a:prstGeom prst="rect">
            <a:avLst/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2375" name="Line 7"/>
          <p:cNvSpPr>
            <a:spLocks noChangeShapeType="1"/>
          </p:cNvSpPr>
          <p:nvPr/>
        </p:nvSpPr>
        <p:spPr bwMode="auto">
          <a:xfrm>
            <a:off x="7148513" y="4686300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2376" name="Line 8"/>
          <p:cNvSpPr>
            <a:spLocks noChangeShapeType="1"/>
          </p:cNvSpPr>
          <p:nvPr/>
        </p:nvSpPr>
        <p:spPr bwMode="auto">
          <a:xfrm>
            <a:off x="7777163" y="4676775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2377" name="Line 9"/>
          <p:cNvSpPr>
            <a:spLocks noChangeShapeType="1"/>
          </p:cNvSpPr>
          <p:nvPr/>
        </p:nvSpPr>
        <p:spPr bwMode="auto">
          <a:xfrm>
            <a:off x="8458200" y="4681538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2378" name="Line 10"/>
          <p:cNvSpPr>
            <a:spLocks noChangeShapeType="1"/>
          </p:cNvSpPr>
          <p:nvPr/>
        </p:nvSpPr>
        <p:spPr bwMode="auto">
          <a:xfrm>
            <a:off x="10044113" y="4662488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2379" name="Line 11"/>
          <p:cNvSpPr>
            <a:spLocks noChangeShapeType="1"/>
          </p:cNvSpPr>
          <p:nvPr/>
        </p:nvSpPr>
        <p:spPr bwMode="auto">
          <a:xfrm>
            <a:off x="9191625" y="4676775"/>
            <a:ext cx="0" cy="15240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22380" name="Text Box 12"/>
          <p:cNvSpPr txBox="1">
            <a:spLocks noChangeArrowheads="1"/>
          </p:cNvSpPr>
          <p:nvPr/>
        </p:nvSpPr>
        <p:spPr bwMode="auto">
          <a:xfrm>
            <a:off x="7605713" y="4757738"/>
            <a:ext cx="495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722381" name="Text Box 13"/>
          <p:cNvSpPr txBox="1">
            <a:spLocks noChangeArrowheads="1"/>
          </p:cNvSpPr>
          <p:nvPr/>
        </p:nvSpPr>
        <p:spPr bwMode="auto">
          <a:xfrm>
            <a:off x="8315325" y="4762501"/>
            <a:ext cx="495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722382" name="Text Box 14"/>
          <p:cNvSpPr txBox="1">
            <a:spLocks noChangeArrowheads="1"/>
          </p:cNvSpPr>
          <p:nvPr/>
        </p:nvSpPr>
        <p:spPr bwMode="auto">
          <a:xfrm>
            <a:off x="9029700" y="4757738"/>
            <a:ext cx="495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1722383" name="Text Box 15"/>
          <p:cNvSpPr txBox="1">
            <a:spLocks noChangeArrowheads="1"/>
          </p:cNvSpPr>
          <p:nvPr/>
        </p:nvSpPr>
        <p:spPr bwMode="auto">
          <a:xfrm>
            <a:off x="9872663" y="4757738"/>
            <a:ext cx="495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981201" y="1981201"/>
            <a:ext cx="5832475" cy="3057525"/>
            <a:chOff x="276" y="1245"/>
            <a:chExt cx="3674" cy="1926"/>
          </a:xfrm>
        </p:grpSpPr>
        <p:pic>
          <p:nvPicPr>
            <p:cNvPr id="1722385" name="Picture 17" descr="t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6" y="1245"/>
              <a:ext cx="2898" cy="1926"/>
            </a:xfrm>
            <a:prstGeom prst="rect">
              <a:avLst/>
            </a:prstGeom>
            <a:noFill/>
          </p:spPr>
        </p:pic>
        <p:sp>
          <p:nvSpPr>
            <p:cNvPr id="1722386" name="Freeform 18"/>
            <p:cNvSpPr>
              <a:spLocks/>
            </p:cNvSpPr>
            <p:nvPr/>
          </p:nvSpPr>
          <p:spPr bwMode="auto">
            <a:xfrm>
              <a:off x="3548" y="1642"/>
              <a:ext cx="402" cy="7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2" y="708"/>
                </a:cxn>
              </a:cxnLst>
              <a:rect l="0" t="0" r="r" b="b"/>
              <a:pathLst>
                <a:path w="402" h="708">
                  <a:moveTo>
                    <a:pt x="0" y="0"/>
                  </a:moveTo>
                  <a:lnTo>
                    <a:pt x="402" y="708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22387" name="Rectangle 19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6400800" cy="1143000"/>
          </a:xfrm>
        </p:spPr>
        <p:txBody>
          <a:bodyPr/>
          <a:lstStyle/>
          <a:p>
            <a:r>
              <a:rPr lang="en-GB">
                <a:effectLst>
                  <a:outerShdw blurRad="38100" dist="38100" dir="2700000" algn="tl">
                    <a:srgbClr val="000000"/>
                  </a:outerShdw>
                </a:effectLst>
              </a:rPr>
              <a:t>  Iterated Graph Cuts</a:t>
            </a:r>
          </a:p>
        </p:txBody>
      </p: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1981200" y="1976439"/>
            <a:ext cx="6503988" cy="3057525"/>
            <a:chOff x="288" y="1245"/>
            <a:chExt cx="4097" cy="1926"/>
          </a:xfrm>
        </p:grpSpPr>
        <p:pic>
          <p:nvPicPr>
            <p:cNvPr id="1722394" name="Picture 26" descr="t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8" y="1245"/>
              <a:ext cx="2886" cy="1926"/>
            </a:xfrm>
            <a:prstGeom prst="rect">
              <a:avLst/>
            </a:prstGeom>
            <a:noFill/>
          </p:spPr>
        </p:pic>
        <p:sp>
          <p:nvSpPr>
            <p:cNvPr id="1722395" name="Freeform 27"/>
            <p:cNvSpPr>
              <a:spLocks/>
            </p:cNvSpPr>
            <p:nvPr/>
          </p:nvSpPr>
          <p:spPr bwMode="auto">
            <a:xfrm>
              <a:off x="3560" y="1645"/>
              <a:ext cx="825" cy="9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2" y="708"/>
                </a:cxn>
                <a:cxn ang="0">
                  <a:pos x="825" y="954"/>
                </a:cxn>
              </a:cxnLst>
              <a:rect l="0" t="0" r="r" b="b"/>
              <a:pathLst>
                <a:path w="825" h="954">
                  <a:moveTo>
                    <a:pt x="0" y="0"/>
                  </a:moveTo>
                  <a:lnTo>
                    <a:pt x="402" y="708"/>
                  </a:lnTo>
                  <a:lnTo>
                    <a:pt x="825" y="954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1981201" y="1976439"/>
            <a:ext cx="7224713" cy="3057525"/>
            <a:chOff x="288" y="1245"/>
            <a:chExt cx="4551" cy="1926"/>
          </a:xfrm>
        </p:grpSpPr>
        <p:sp>
          <p:nvSpPr>
            <p:cNvPr id="1722397" name="Freeform 29"/>
            <p:cNvSpPr>
              <a:spLocks/>
            </p:cNvSpPr>
            <p:nvPr/>
          </p:nvSpPr>
          <p:spPr bwMode="auto">
            <a:xfrm>
              <a:off x="3560" y="1645"/>
              <a:ext cx="1279" cy="10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2" y="708"/>
                </a:cxn>
                <a:cxn ang="0">
                  <a:pos x="825" y="954"/>
                </a:cxn>
                <a:cxn ang="0">
                  <a:pos x="1279" y="1086"/>
                </a:cxn>
              </a:cxnLst>
              <a:rect l="0" t="0" r="r" b="b"/>
              <a:pathLst>
                <a:path w="1279" h="1086">
                  <a:moveTo>
                    <a:pt x="0" y="0"/>
                  </a:moveTo>
                  <a:lnTo>
                    <a:pt x="402" y="708"/>
                  </a:lnTo>
                  <a:lnTo>
                    <a:pt x="825" y="954"/>
                  </a:lnTo>
                  <a:lnTo>
                    <a:pt x="1279" y="1086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722398" name="Picture 30" descr="t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8" y="1245"/>
              <a:ext cx="2886" cy="1926"/>
            </a:xfrm>
            <a:prstGeom prst="rect">
              <a:avLst/>
            </a:prstGeom>
            <a:noFill/>
          </p:spPr>
        </p:pic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1981200" y="1976439"/>
            <a:ext cx="8077200" cy="3057525"/>
            <a:chOff x="288" y="1245"/>
            <a:chExt cx="5088" cy="1926"/>
          </a:xfrm>
        </p:grpSpPr>
        <p:sp>
          <p:nvSpPr>
            <p:cNvPr id="1722400" name="Freeform 32"/>
            <p:cNvSpPr>
              <a:spLocks/>
            </p:cNvSpPr>
            <p:nvPr/>
          </p:nvSpPr>
          <p:spPr bwMode="auto">
            <a:xfrm>
              <a:off x="3557" y="1643"/>
              <a:ext cx="1819" cy="11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1" y="708"/>
                </a:cxn>
                <a:cxn ang="0">
                  <a:pos x="824" y="954"/>
                </a:cxn>
                <a:cxn ang="0">
                  <a:pos x="1277" y="1086"/>
                </a:cxn>
                <a:cxn ang="0">
                  <a:pos x="1816" y="1142"/>
                </a:cxn>
              </a:cxnLst>
              <a:rect l="0" t="0" r="r" b="b"/>
              <a:pathLst>
                <a:path w="1816" h="1142">
                  <a:moveTo>
                    <a:pt x="0" y="0"/>
                  </a:moveTo>
                  <a:lnTo>
                    <a:pt x="401" y="708"/>
                  </a:lnTo>
                  <a:lnTo>
                    <a:pt x="824" y="954"/>
                  </a:lnTo>
                  <a:lnTo>
                    <a:pt x="1277" y="1086"/>
                  </a:lnTo>
                  <a:lnTo>
                    <a:pt x="1816" y="1142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1722401" name="Picture 33" descr="t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8" y="1245"/>
              <a:ext cx="2886" cy="1926"/>
            </a:xfrm>
            <a:prstGeom prst="rect">
              <a:avLst/>
            </a:prstGeom>
            <a:noFill/>
          </p:spPr>
        </p:pic>
      </p:grpSp>
      <p:sp>
        <p:nvSpPr>
          <p:cNvPr id="1722402" name="Text Box 34"/>
          <p:cNvSpPr txBox="1">
            <a:spLocks noChangeArrowheads="1"/>
          </p:cNvSpPr>
          <p:nvPr/>
        </p:nvSpPr>
        <p:spPr bwMode="auto">
          <a:xfrm>
            <a:off x="3606801" y="5392738"/>
            <a:ext cx="1470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GB">
                <a:solidFill>
                  <a:srgbClr val="F1AE05"/>
                </a:solidFill>
                <a:latin typeface="Arial" charset="0"/>
              </a:rPr>
              <a:t>Result</a:t>
            </a:r>
          </a:p>
        </p:txBody>
      </p:sp>
      <p:sp>
        <p:nvSpPr>
          <p:cNvPr id="1722403" name="Text Box 35"/>
          <p:cNvSpPr txBox="1">
            <a:spLocks noChangeArrowheads="1"/>
          </p:cNvSpPr>
          <p:nvPr/>
        </p:nvSpPr>
        <p:spPr bwMode="auto">
          <a:xfrm rot="1924658">
            <a:off x="7642226" y="2837548"/>
            <a:ext cx="2346325" cy="6463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b="1">
                <a:solidFill>
                  <a:srgbClr val="F1AE05"/>
                </a:solidFill>
                <a:latin typeface="Arial" charset="0"/>
              </a:rPr>
              <a:t>Guaranteed</a:t>
            </a:r>
            <a:r>
              <a:rPr lang="en-GB">
                <a:solidFill>
                  <a:srgbClr val="F1AE05"/>
                </a:solidFill>
                <a:latin typeface="Arial" charset="0"/>
              </a:rPr>
              <a:t> </a:t>
            </a:r>
            <a:r>
              <a:rPr lang="en-GB" b="1">
                <a:solidFill>
                  <a:srgbClr val="F1AE05"/>
                </a:solidFill>
                <a:latin typeface="Arial" charset="0"/>
              </a:rPr>
              <a:t> to</a:t>
            </a:r>
            <a:br>
              <a:rPr lang="en-GB" b="1">
                <a:solidFill>
                  <a:srgbClr val="F1AE05"/>
                </a:solidFill>
                <a:latin typeface="Arial" charset="0"/>
              </a:rPr>
            </a:br>
            <a:r>
              <a:rPr lang="en-GB" b="1">
                <a:solidFill>
                  <a:srgbClr val="F1AE05"/>
                </a:solidFill>
                <a:latin typeface="Arial" charset="0"/>
              </a:rPr>
              <a:t>converge</a:t>
            </a:r>
            <a:r>
              <a:rPr lang="en-GB" b="1">
                <a:solidFill>
                  <a:schemeClr val="accent2"/>
                </a:solidFill>
                <a:latin typeface="Arial" charset="0"/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40013" y="6079435"/>
            <a:ext cx="723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dirty="0"/>
              <a:t>See: http://www.youtube.com/watch?v=9jNB6fza0nA&amp;feature=related</a:t>
            </a:r>
          </a:p>
        </p:txBody>
      </p:sp>
    </p:spTree>
    <p:extLst>
      <p:ext uri="{BB962C8B-B14F-4D97-AF65-F5344CB8AC3E}">
        <p14:creationId xmlns:p14="http://schemas.microsoft.com/office/powerpoint/2010/main" val="30179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240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061174" cy="1409700"/>
          </a:xfrm>
        </p:spPr>
        <p:txBody>
          <a:bodyPr>
            <a:normAutofit/>
          </a:bodyPr>
          <a:lstStyle/>
          <a:p>
            <a:r>
              <a:rPr lang="en-GB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Moderately straightforward examples</a:t>
            </a:r>
          </a:p>
        </p:txBody>
      </p:sp>
      <p:pic>
        <p:nvPicPr>
          <p:cNvPr id="1728515" name="Picture 3" descr="DSC034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5538" y="1871660"/>
            <a:ext cx="2286000" cy="1714500"/>
          </a:xfrm>
          <a:prstGeom prst="rect">
            <a:avLst/>
          </a:prstGeom>
          <a:noFill/>
        </p:spPr>
      </p:pic>
      <p:sp>
        <p:nvSpPr>
          <p:cNvPr id="1728516" name="Rectangle 4"/>
          <p:cNvSpPr>
            <a:spLocks noChangeArrowheads="1"/>
          </p:cNvSpPr>
          <p:nvPr/>
        </p:nvSpPr>
        <p:spPr bwMode="auto">
          <a:xfrm>
            <a:off x="2520950" y="2011360"/>
            <a:ext cx="1498600" cy="14589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728517" name="Rectangle 5"/>
          <p:cNvSpPr>
            <a:spLocks noChangeArrowheads="1"/>
          </p:cNvSpPr>
          <p:nvPr/>
        </p:nvSpPr>
        <p:spPr bwMode="auto">
          <a:xfrm>
            <a:off x="1666876" y="5978523"/>
            <a:ext cx="8670925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01" tIns="45700" rIns="91401" bIns="45700"/>
          <a:lstStyle/>
          <a:p>
            <a:pPr marL="342900" indent="-342900">
              <a:spcBef>
                <a:spcPct val="20000"/>
              </a:spcBef>
            </a:pPr>
            <a:r>
              <a:rPr lang="en-GB" sz="3200" b="1">
                <a:latin typeface="Arial" charset="0"/>
                <a:cs typeface="Arial" charset="0"/>
              </a:rPr>
              <a:t>… GrabCut completes automatically</a:t>
            </a:r>
          </a:p>
        </p:txBody>
      </p:sp>
      <p:pic>
        <p:nvPicPr>
          <p:cNvPr id="1728518" name="Picture 6" descr="r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0326" y="3868735"/>
            <a:ext cx="2308225" cy="1827212"/>
          </a:xfrm>
          <a:prstGeom prst="rect">
            <a:avLst/>
          </a:prstGeom>
          <a:noFill/>
        </p:spPr>
      </p:pic>
      <p:pic>
        <p:nvPicPr>
          <p:cNvPr id="1728519" name="Picture 7" descr="te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29626" y="3660773"/>
            <a:ext cx="873125" cy="2359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728520" name="Picture 8" descr="153_536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3826" y="1884361"/>
            <a:ext cx="2308225" cy="1730375"/>
          </a:xfrm>
          <a:prstGeom prst="rect">
            <a:avLst/>
          </a:prstGeom>
          <a:noFill/>
        </p:spPr>
      </p:pic>
      <p:pic>
        <p:nvPicPr>
          <p:cNvPr id="1728522" name="Picture 10" descr="IMG_3872_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0226" y="1654173"/>
            <a:ext cx="1450975" cy="1935163"/>
          </a:xfrm>
          <a:prstGeom prst="rect">
            <a:avLst/>
          </a:prstGeom>
          <a:noFill/>
        </p:spPr>
      </p:pic>
      <p:sp>
        <p:nvSpPr>
          <p:cNvPr id="1728523" name="Rectangle 11"/>
          <p:cNvSpPr>
            <a:spLocks noChangeArrowheads="1"/>
          </p:cNvSpPr>
          <p:nvPr/>
        </p:nvSpPr>
        <p:spPr bwMode="auto">
          <a:xfrm>
            <a:off x="8607425" y="2005010"/>
            <a:ext cx="457200" cy="1217612"/>
          </a:xfrm>
          <a:prstGeom prst="rect">
            <a:avLst/>
          </a:prstGeom>
          <a:noFill/>
          <a:ln w="508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728528" name="Freeform 16"/>
          <p:cNvSpPr>
            <a:spLocks/>
          </p:cNvSpPr>
          <p:nvPr/>
        </p:nvSpPr>
        <p:spPr bwMode="auto">
          <a:xfrm>
            <a:off x="5194300" y="1762123"/>
            <a:ext cx="2330450" cy="1984375"/>
          </a:xfrm>
          <a:custGeom>
            <a:avLst/>
            <a:gdLst/>
            <a:ahLst/>
            <a:cxnLst>
              <a:cxn ang="0">
                <a:pos x="24" y="270"/>
              </a:cxn>
              <a:cxn ang="0">
                <a:pos x="180" y="198"/>
              </a:cxn>
              <a:cxn ang="0">
                <a:pos x="246" y="174"/>
              </a:cxn>
              <a:cxn ang="0">
                <a:pos x="318" y="156"/>
              </a:cxn>
              <a:cxn ang="0">
                <a:pos x="354" y="126"/>
              </a:cxn>
              <a:cxn ang="0">
                <a:pos x="696" y="0"/>
              </a:cxn>
              <a:cxn ang="0">
                <a:pos x="834" y="12"/>
              </a:cxn>
              <a:cxn ang="0">
                <a:pos x="942" y="48"/>
              </a:cxn>
              <a:cxn ang="0">
                <a:pos x="1044" y="192"/>
              </a:cxn>
              <a:cxn ang="0">
                <a:pos x="1116" y="276"/>
              </a:cxn>
              <a:cxn ang="0">
                <a:pos x="1188" y="348"/>
              </a:cxn>
              <a:cxn ang="0">
                <a:pos x="1212" y="372"/>
              </a:cxn>
              <a:cxn ang="0">
                <a:pos x="1230" y="390"/>
              </a:cxn>
              <a:cxn ang="0">
                <a:pos x="1272" y="462"/>
              </a:cxn>
              <a:cxn ang="0">
                <a:pos x="1296" y="498"/>
              </a:cxn>
              <a:cxn ang="0">
                <a:pos x="1338" y="600"/>
              </a:cxn>
              <a:cxn ang="0">
                <a:pos x="1356" y="660"/>
              </a:cxn>
              <a:cxn ang="0">
                <a:pos x="1272" y="1014"/>
              </a:cxn>
              <a:cxn ang="0">
                <a:pos x="1188" y="1146"/>
              </a:cxn>
              <a:cxn ang="0">
                <a:pos x="1134" y="1188"/>
              </a:cxn>
              <a:cxn ang="0">
                <a:pos x="990" y="1242"/>
              </a:cxn>
              <a:cxn ang="0">
                <a:pos x="684" y="1218"/>
              </a:cxn>
              <a:cxn ang="0">
                <a:pos x="474" y="1158"/>
              </a:cxn>
              <a:cxn ang="0">
                <a:pos x="414" y="1128"/>
              </a:cxn>
              <a:cxn ang="0">
                <a:pos x="330" y="1050"/>
              </a:cxn>
              <a:cxn ang="0">
                <a:pos x="258" y="978"/>
              </a:cxn>
              <a:cxn ang="0">
                <a:pos x="204" y="924"/>
              </a:cxn>
              <a:cxn ang="0">
                <a:pos x="96" y="762"/>
              </a:cxn>
              <a:cxn ang="0">
                <a:pos x="84" y="726"/>
              </a:cxn>
              <a:cxn ang="0">
                <a:pos x="30" y="564"/>
              </a:cxn>
              <a:cxn ang="0">
                <a:pos x="0" y="408"/>
              </a:cxn>
              <a:cxn ang="0">
                <a:pos x="24" y="270"/>
              </a:cxn>
            </a:cxnLst>
            <a:rect l="0" t="0" r="r" b="b"/>
            <a:pathLst>
              <a:path w="1356" h="1242">
                <a:moveTo>
                  <a:pt x="24" y="270"/>
                </a:moveTo>
                <a:cubicBezTo>
                  <a:pt x="61" y="214"/>
                  <a:pt x="119" y="207"/>
                  <a:pt x="180" y="198"/>
                </a:cubicBezTo>
                <a:cubicBezTo>
                  <a:pt x="203" y="190"/>
                  <a:pt x="222" y="179"/>
                  <a:pt x="246" y="174"/>
                </a:cubicBezTo>
                <a:cubicBezTo>
                  <a:pt x="265" y="170"/>
                  <a:pt x="301" y="167"/>
                  <a:pt x="318" y="156"/>
                </a:cubicBezTo>
                <a:cubicBezTo>
                  <a:pt x="331" y="147"/>
                  <a:pt x="341" y="135"/>
                  <a:pt x="354" y="126"/>
                </a:cubicBezTo>
                <a:cubicBezTo>
                  <a:pt x="454" y="59"/>
                  <a:pt x="579" y="23"/>
                  <a:pt x="696" y="0"/>
                </a:cubicBezTo>
                <a:cubicBezTo>
                  <a:pt x="744" y="3"/>
                  <a:pt x="788" y="2"/>
                  <a:pt x="834" y="12"/>
                </a:cubicBezTo>
                <a:cubicBezTo>
                  <a:pt x="872" y="20"/>
                  <a:pt x="905" y="39"/>
                  <a:pt x="942" y="48"/>
                </a:cubicBezTo>
                <a:cubicBezTo>
                  <a:pt x="989" y="84"/>
                  <a:pt x="1011" y="143"/>
                  <a:pt x="1044" y="192"/>
                </a:cubicBezTo>
                <a:cubicBezTo>
                  <a:pt x="1067" y="227"/>
                  <a:pt x="1090" y="246"/>
                  <a:pt x="1116" y="276"/>
                </a:cubicBezTo>
                <a:cubicBezTo>
                  <a:pt x="1138" y="301"/>
                  <a:pt x="1164" y="324"/>
                  <a:pt x="1188" y="348"/>
                </a:cubicBezTo>
                <a:cubicBezTo>
                  <a:pt x="1196" y="356"/>
                  <a:pt x="1204" y="364"/>
                  <a:pt x="1212" y="372"/>
                </a:cubicBezTo>
                <a:cubicBezTo>
                  <a:pt x="1218" y="378"/>
                  <a:pt x="1230" y="390"/>
                  <a:pt x="1230" y="390"/>
                </a:cubicBezTo>
                <a:cubicBezTo>
                  <a:pt x="1239" y="417"/>
                  <a:pt x="1256" y="438"/>
                  <a:pt x="1272" y="462"/>
                </a:cubicBezTo>
                <a:cubicBezTo>
                  <a:pt x="1280" y="474"/>
                  <a:pt x="1296" y="498"/>
                  <a:pt x="1296" y="498"/>
                </a:cubicBezTo>
                <a:cubicBezTo>
                  <a:pt x="1305" y="535"/>
                  <a:pt x="1328" y="564"/>
                  <a:pt x="1338" y="600"/>
                </a:cubicBezTo>
                <a:cubicBezTo>
                  <a:pt x="1344" y="620"/>
                  <a:pt x="1356" y="660"/>
                  <a:pt x="1356" y="660"/>
                </a:cubicBezTo>
                <a:cubicBezTo>
                  <a:pt x="1351" y="786"/>
                  <a:pt x="1343" y="907"/>
                  <a:pt x="1272" y="1014"/>
                </a:cubicBezTo>
                <a:cubicBezTo>
                  <a:pt x="1263" y="1071"/>
                  <a:pt x="1230" y="1109"/>
                  <a:pt x="1188" y="1146"/>
                </a:cubicBezTo>
                <a:cubicBezTo>
                  <a:pt x="1139" y="1189"/>
                  <a:pt x="1171" y="1176"/>
                  <a:pt x="1134" y="1188"/>
                </a:cubicBezTo>
                <a:cubicBezTo>
                  <a:pt x="1106" y="1209"/>
                  <a:pt x="1028" y="1233"/>
                  <a:pt x="990" y="1242"/>
                </a:cubicBezTo>
                <a:cubicBezTo>
                  <a:pt x="885" y="1238"/>
                  <a:pt x="788" y="1225"/>
                  <a:pt x="684" y="1218"/>
                </a:cubicBezTo>
                <a:cubicBezTo>
                  <a:pt x="610" y="1207"/>
                  <a:pt x="546" y="1176"/>
                  <a:pt x="474" y="1158"/>
                </a:cubicBezTo>
                <a:cubicBezTo>
                  <a:pt x="454" y="1145"/>
                  <a:pt x="433" y="1143"/>
                  <a:pt x="414" y="1128"/>
                </a:cubicBezTo>
                <a:cubicBezTo>
                  <a:pt x="385" y="1104"/>
                  <a:pt x="361" y="1071"/>
                  <a:pt x="330" y="1050"/>
                </a:cubicBezTo>
                <a:cubicBezTo>
                  <a:pt x="311" y="1022"/>
                  <a:pt x="282" y="1002"/>
                  <a:pt x="258" y="978"/>
                </a:cubicBezTo>
                <a:cubicBezTo>
                  <a:pt x="239" y="959"/>
                  <a:pt x="226" y="939"/>
                  <a:pt x="204" y="924"/>
                </a:cubicBezTo>
                <a:cubicBezTo>
                  <a:pt x="168" y="870"/>
                  <a:pt x="132" y="816"/>
                  <a:pt x="96" y="762"/>
                </a:cubicBezTo>
                <a:cubicBezTo>
                  <a:pt x="89" y="751"/>
                  <a:pt x="91" y="737"/>
                  <a:pt x="84" y="726"/>
                </a:cubicBezTo>
                <a:cubicBezTo>
                  <a:pt x="52" y="678"/>
                  <a:pt x="48" y="617"/>
                  <a:pt x="30" y="564"/>
                </a:cubicBezTo>
                <a:cubicBezTo>
                  <a:pt x="11" y="508"/>
                  <a:pt x="0" y="467"/>
                  <a:pt x="0" y="408"/>
                </a:cubicBezTo>
                <a:lnTo>
                  <a:pt x="24" y="270"/>
                </a:lnTo>
                <a:close/>
              </a:path>
            </a:pathLst>
          </a:custGeom>
          <a:noFill/>
          <a:ln w="603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728529" name="Picture 17" descr="o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24125" y="3787772"/>
            <a:ext cx="1976438" cy="1906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985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8516" grpId="0" animBg="1"/>
      <p:bldP spid="1728523" grpId="0" animBg="1"/>
      <p:bldP spid="17285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this be generalized?</a:t>
            </a:r>
          </a:p>
        </p:txBody>
      </p:sp>
      <p:sp>
        <p:nvSpPr>
          <p:cNvPr id="169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dirty="0"/>
              <a:t>NP-hard for Potts model </a:t>
            </a:r>
            <a:r>
              <a:rPr lang="en-US" sz="2400" dirty="0"/>
              <a:t>[K/BVZ 01]</a:t>
            </a:r>
          </a:p>
          <a:p>
            <a:pPr marL="533400" indent="-533400"/>
            <a:r>
              <a:rPr lang="en-US" dirty="0"/>
              <a:t>Two main approaches</a:t>
            </a:r>
          </a:p>
          <a:p>
            <a:pPr marL="914400" lvl="1" indent="-457200">
              <a:buNone/>
            </a:pPr>
            <a:r>
              <a:rPr lang="en-US" dirty="0"/>
              <a:t>1. Exact solution </a:t>
            </a:r>
            <a:r>
              <a:rPr lang="en-US" sz="2000" dirty="0"/>
              <a:t>[Ishikawa 03]</a:t>
            </a:r>
          </a:p>
          <a:p>
            <a:pPr marL="1333500" lvl="2" indent="-419100"/>
            <a:r>
              <a:rPr lang="en-US" dirty="0"/>
              <a:t>Large graph, convex </a:t>
            </a:r>
            <a:r>
              <a:rPr lang="en-US" b="1" i="1" dirty="0">
                <a:latin typeface="Times New Roman" pitchFamily="18" charset="0"/>
              </a:rPr>
              <a:t>V</a:t>
            </a:r>
            <a:r>
              <a:rPr lang="en-US" dirty="0"/>
              <a:t> (arbitrary </a:t>
            </a:r>
            <a:r>
              <a:rPr lang="en-US" b="1" i="1" dirty="0">
                <a:latin typeface="Times New Roman" pitchFamily="18" charset="0"/>
              </a:rPr>
              <a:t>D</a:t>
            </a:r>
            <a:r>
              <a:rPr lang="en-US" dirty="0"/>
              <a:t>)</a:t>
            </a:r>
          </a:p>
          <a:p>
            <a:pPr marL="1333500" lvl="2" indent="-419100"/>
            <a:r>
              <a:rPr lang="en-US" dirty="0"/>
              <a:t>Not the considered the right prior for vision</a:t>
            </a:r>
          </a:p>
          <a:p>
            <a:pPr marL="914400" lvl="1" indent="-457200">
              <a:buNone/>
            </a:pPr>
            <a:r>
              <a:rPr lang="en-US" dirty="0"/>
              <a:t>2. Approximate solutions </a:t>
            </a:r>
            <a:r>
              <a:rPr lang="en-US" sz="2000" dirty="0"/>
              <a:t>[BVZ 01]</a:t>
            </a:r>
          </a:p>
          <a:p>
            <a:pPr marL="1333500" lvl="2" indent="-419100"/>
            <a:r>
              <a:rPr lang="en-US" dirty="0"/>
              <a:t>Solve a binary labeling problem, repeatedly</a:t>
            </a:r>
          </a:p>
          <a:p>
            <a:pPr marL="1333500" lvl="2" indent="-419100"/>
            <a:r>
              <a:rPr lang="en-US" dirty="0"/>
              <a:t>Expansion move algorithm</a:t>
            </a:r>
          </a:p>
        </p:txBody>
      </p:sp>
    </p:spTree>
    <p:extLst>
      <p:ext uri="{BB962C8B-B14F-4D97-AF65-F5344CB8AC3E}">
        <p14:creationId xmlns:p14="http://schemas.microsoft.com/office/powerpoint/2010/main" val="119991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image denoising</a:t>
            </a:r>
          </a:p>
          <a:p>
            <a:r>
              <a:rPr lang="en-US" dirty="0"/>
              <a:t>Global optimization approach</a:t>
            </a:r>
          </a:p>
          <a:p>
            <a:r>
              <a:rPr lang="en-US" dirty="0"/>
              <a:t>How to make this fast?</a:t>
            </a:r>
          </a:p>
          <a:p>
            <a:pPr lvl="1"/>
            <a:r>
              <a:rPr lang="en-US" dirty="0"/>
              <a:t>Max flow/min cut (“Graph cuts”)</a:t>
            </a:r>
          </a:p>
          <a:p>
            <a:r>
              <a:rPr lang="en-US" dirty="0"/>
              <a:t>Applications and extensions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72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descent (local improvement)</a:t>
            </a:r>
          </a:p>
        </p:txBody>
      </p:sp>
      <p:sp>
        <p:nvSpPr>
          <p:cNvPr id="139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Subproblem</a:t>
            </a:r>
            <a:r>
              <a:rPr lang="en-US" dirty="0"/>
              <a:t>: pick a pixel, find the label that minimizes E, repeat</a:t>
            </a:r>
          </a:p>
          <a:p>
            <a:pPr lvl="1"/>
            <a:r>
              <a:rPr lang="en-US" dirty="0"/>
              <a:t>Minimize restricted version of E    (line search)</a:t>
            </a:r>
          </a:p>
          <a:p>
            <a:pPr lvl="1"/>
            <a:r>
              <a:rPr lang="en-US" dirty="0"/>
              <a:t>Computes a local minimum</a:t>
            </a:r>
          </a:p>
        </p:txBody>
      </p:sp>
      <p:pic>
        <p:nvPicPr>
          <p:cNvPr id="139981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9" y="2050002"/>
            <a:ext cx="5767387" cy="2070100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99813" name="AutoShape 5"/>
          <p:cNvSpPr>
            <a:spLocks noChangeArrowheads="1"/>
          </p:cNvSpPr>
          <p:nvPr/>
        </p:nvSpPr>
        <p:spPr bwMode="auto">
          <a:xfrm flipV="1">
            <a:off x="8856663" y="1865852"/>
            <a:ext cx="938212" cy="2205038"/>
          </a:xfrm>
          <a:prstGeom prst="curvedLeftArrow">
            <a:avLst>
              <a:gd name="adj1" fmla="val 24068"/>
              <a:gd name="adj2" fmla="val 71073"/>
              <a:gd name="adj3" fmla="val 35699"/>
            </a:avLst>
          </a:prstGeom>
          <a:solidFill>
            <a:schemeClr val="accent1"/>
          </a:solidFill>
          <a:ln w="38100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5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9811" grpId="0" build="p"/>
      <p:bldP spid="13998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kern="1200" dirty="0">
                <a:solidFill>
                  <a:prstClr val="black"/>
                </a:solidFill>
                <a:latin typeface="Calibri"/>
              </a:rPr>
              <a:t>Coordinate descent (local improvement)</a:t>
            </a:r>
            <a:endParaRPr lang="en-US" dirty="0"/>
          </a:p>
        </p:txBody>
      </p:sp>
      <p:grpSp>
        <p:nvGrpSpPr>
          <p:cNvPr id="1403939" name="Group 35"/>
          <p:cNvGrpSpPr>
            <a:grpSpLocks/>
          </p:cNvGrpSpPr>
          <p:nvPr/>
        </p:nvGrpSpPr>
        <p:grpSpPr bwMode="auto">
          <a:xfrm>
            <a:off x="2057400" y="2879033"/>
            <a:ext cx="2286000" cy="2057400"/>
            <a:chOff x="336" y="1632"/>
            <a:chExt cx="1440" cy="1296"/>
          </a:xfrm>
        </p:grpSpPr>
        <p:sp>
          <p:nvSpPr>
            <p:cNvPr id="1403908" name="Rectangle 4"/>
            <p:cNvSpPr>
              <a:spLocks noChangeArrowheads="1"/>
            </p:cNvSpPr>
            <p:nvPr/>
          </p:nvSpPr>
          <p:spPr bwMode="auto">
            <a:xfrm>
              <a:off x="336" y="1632"/>
              <a:ext cx="1440" cy="12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3909" name="AutoShape 5"/>
            <p:cNvSpPr>
              <a:spLocks noChangeArrowheads="1"/>
            </p:cNvSpPr>
            <p:nvPr/>
          </p:nvSpPr>
          <p:spPr bwMode="auto">
            <a:xfrm>
              <a:off x="336" y="1632"/>
              <a:ext cx="576" cy="691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3910" name="Oval 6"/>
            <p:cNvSpPr>
              <a:spLocks noChangeArrowheads="1"/>
            </p:cNvSpPr>
            <p:nvPr/>
          </p:nvSpPr>
          <p:spPr bwMode="auto">
            <a:xfrm>
              <a:off x="1104" y="1805"/>
              <a:ext cx="624" cy="5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3911" name="Freeform 7"/>
            <p:cNvSpPr>
              <a:spLocks/>
            </p:cNvSpPr>
            <p:nvPr/>
          </p:nvSpPr>
          <p:spPr bwMode="auto">
            <a:xfrm>
              <a:off x="384" y="2280"/>
              <a:ext cx="816" cy="562"/>
            </a:xfrm>
            <a:custGeom>
              <a:avLst/>
              <a:gdLst>
                <a:gd name="T0" fmla="*/ 279 w 816"/>
                <a:gd name="T1" fmla="*/ 241 h 624"/>
                <a:gd name="T2" fmla="*/ 324 w 816"/>
                <a:gd name="T3" fmla="*/ 136 h 624"/>
                <a:gd name="T4" fmla="*/ 332 w 816"/>
                <a:gd name="T5" fmla="*/ 106 h 624"/>
                <a:gd name="T6" fmla="*/ 347 w 816"/>
                <a:gd name="T7" fmla="*/ 76 h 624"/>
                <a:gd name="T8" fmla="*/ 576 w 816"/>
                <a:gd name="T9" fmla="*/ 0 h 624"/>
                <a:gd name="T10" fmla="*/ 672 w 816"/>
                <a:gd name="T11" fmla="*/ 48 h 624"/>
                <a:gd name="T12" fmla="*/ 816 w 816"/>
                <a:gd name="T13" fmla="*/ 192 h 624"/>
                <a:gd name="T14" fmla="*/ 720 w 816"/>
                <a:gd name="T15" fmla="*/ 384 h 624"/>
                <a:gd name="T16" fmla="*/ 624 w 816"/>
                <a:gd name="T17" fmla="*/ 576 h 624"/>
                <a:gd name="T18" fmla="*/ 336 w 816"/>
                <a:gd name="T19" fmla="*/ 624 h 624"/>
                <a:gd name="T20" fmla="*/ 96 w 816"/>
                <a:gd name="T21" fmla="*/ 576 h 624"/>
                <a:gd name="T22" fmla="*/ 0 w 816"/>
                <a:gd name="T23" fmla="*/ 384 h 624"/>
                <a:gd name="T24" fmla="*/ 48 w 816"/>
                <a:gd name="T25" fmla="*/ 288 h 624"/>
                <a:gd name="T26" fmla="*/ 279 w 816"/>
                <a:gd name="T27" fmla="*/ 241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6" h="624">
                  <a:moveTo>
                    <a:pt x="279" y="241"/>
                  </a:moveTo>
                  <a:cubicBezTo>
                    <a:pt x="292" y="204"/>
                    <a:pt x="312" y="173"/>
                    <a:pt x="324" y="136"/>
                  </a:cubicBezTo>
                  <a:cubicBezTo>
                    <a:pt x="327" y="126"/>
                    <a:pt x="328" y="116"/>
                    <a:pt x="332" y="106"/>
                  </a:cubicBezTo>
                  <a:cubicBezTo>
                    <a:pt x="336" y="96"/>
                    <a:pt x="347" y="76"/>
                    <a:pt x="347" y="76"/>
                  </a:cubicBezTo>
                  <a:lnTo>
                    <a:pt x="576" y="0"/>
                  </a:lnTo>
                  <a:lnTo>
                    <a:pt x="672" y="48"/>
                  </a:lnTo>
                  <a:lnTo>
                    <a:pt x="816" y="192"/>
                  </a:lnTo>
                  <a:lnTo>
                    <a:pt x="720" y="384"/>
                  </a:lnTo>
                  <a:lnTo>
                    <a:pt x="624" y="576"/>
                  </a:lnTo>
                  <a:lnTo>
                    <a:pt x="336" y="624"/>
                  </a:lnTo>
                  <a:lnTo>
                    <a:pt x="96" y="576"/>
                  </a:lnTo>
                  <a:lnTo>
                    <a:pt x="0" y="384"/>
                  </a:lnTo>
                  <a:lnTo>
                    <a:pt x="48" y="288"/>
                  </a:lnTo>
                  <a:lnTo>
                    <a:pt x="279" y="24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403912" name="Text Box 8"/>
          <p:cNvSpPr txBox="1">
            <a:spLocks noChangeArrowheads="1"/>
          </p:cNvSpPr>
          <p:nvPr/>
        </p:nvSpPr>
        <p:spPr bwMode="auto">
          <a:xfrm>
            <a:off x="2299453" y="2313883"/>
            <a:ext cx="17812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/>
              <a:t>Starting point</a:t>
            </a:r>
          </a:p>
        </p:txBody>
      </p:sp>
      <p:sp>
        <p:nvSpPr>
          <p:cNvPr id="1403915" name="Text Box 11"/>
          <p:cNvSpPr txBox="1">
            <a:spLocks noChangeArrowheads="1"/>
          </p:cNvSpPr>
          <p:nvPr/>
        </p:nvSpPr>
        <p:spPr bwMode="auto">
          <a:xfrm>
            <a:off x="6443004" y="1225823"/>
            <a:ext cx="260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/>
              <a:t>Red-blue swap move</a:t>
            </a:r>
          </a:p>
        </p:txBody>
      </p:sp>
      <p:grpSp>
        <p:nvGrpSpPr>
          <p:cNvPr id="1403943" name="Group 39"/>
          <p:cNvGrpSpPr>
            <a:grpSpLocks/>
          </p:cNvGrpSpPr>
          <p:nvPr/>
        </p:nvGrpSpPr>
        <p:grpSpPr bwMode="auto">
          <a:xfrm>
            <a:off x="6602413" y="1659833"/>
            <a:ext cx="2286000" cy="2057400"/>
            <a:chOff x="3199" y="864"/>
            <a:chExt cx="1440" cy="1296"/>
          </a:xfrm>
        </p:grpSpPr>
        <p:sp>
          <p:nvSpPr>
            <p:cNvPr id="1403917" name="Rectangle 13"/>
            <p:cNvSpPr>
              <a:spLocks noChangeArrowheads="1"/>
            </p:cNvSpPr>
            <p:nvPr/>
          </p:nvSpPr>
          <p:spPr bwMode="auto">
            <a:xfrm>
              <a:off x="3199" y="864"/>
              <a:ext cx="1440" cy="12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1403942" name="Group 38"/>
            <p:cNvGrpSpPr>
              <a:grpSpLocks/>
            </p:cNvGrpSpPr>
            <p:nvPr/>
          </p:nvGrpSpPr>
          <p:grpSpPr bwMode="auto">
            <a:xfrm>
              <a:off x="3199" y="864"/>
              <a:ext cx="1392" cy="1210"/>
              <a:chOff x="3199" y="864"/>
              <a:chExt cx="1392" cy="1210"/>
            </a:xfrm>
          </p:grpSpPr>
          <p:sp>
            <p:nvSpPr>
              <p:cNvPr id="1403918" name="AutoShape 14"/>
              <p:cNvSpPr>
                <a:spLocks noChangeArrowheads="1"/>
              </p:cNvSpPr>
              <p:nvPr/>
            </p:nvSpPr>
            <p:spPr bwMode="auto">
              <a:xfrm>
                <a:off x="3199" y="864"/>
                <a:ext cx="576" cy="691"/>
              </a:xfrm>
              <a:prstGeom prst="flowChartDocumen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US" sz="2400" i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03919" name="Oval 15"/>
              <p:cNvSpPr>
                <a:spLocks noChangeArrowheads="1"/>
              </p:cNvSpPr>
              <p:nvPr/>
            </p:nvSpPr>
            <p:spPr bwMode="auto">
              <a:xfrm>
                <a:off x="3967" y="1037"/>
                <a:ext cx="624" cy="56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US" sz="2400" i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03920" name="Freeform 16"/>
              <p:cNvSpPr>
                <a:spLocks/>
              </p:cNvSpPr>
              <p:nvPr/>
            </p:nvSpPr>
            <p:spPr bwMode="auto">
              <a:xfrm>
                <a:off x="3247" y="1512"/>
                <a:ext cx="816" cy="562"/>
              </a:xfrm>
              <a:custGeom>
                <a:avLst/>
                <a:gdLst>
                  <a:gd name="T0" fmla="*/ 279 w 816"/>
                  <a:gd name="T1" fmla="*/ 241 h 624"/>
                  <a:gd name="T2" fmla="*/ 324 w 816"/>
                  <a:gd name="T3" fmla="*/ 136 h 624"/>
                  <a:gd name="T4" fmla="*/ 332 w 816"/>
                  <a:gd name="T5" fmla="*/ 106 h 624"/>
                  <a:gd name="T6" fmla="*/ 347 w 816"/>
                  <a:gd name="T7" fmla="*/ 76 h 624"/>
                  <a:gd name="T8" fmla="*/ 576 w 816"/>
                  <a:gd name="T9" fmla="*/ 0 h 624"/>
                  <a:gd name="T10" fmla="*/ 672 w 816"/>
                  <a:gd name="T11" fmla="*/ 48 h 624"/>
                  <a:gd name="T12" fmla="*/ 816 w 816"/>
                  <a:gd name="T13" fmla="*/ 192 h 624"/>
                  <a:gd name="T14" fmla="*/ 720 w 816"/>
                  <a:gd name="T15" fmla="*/ 384 h 624"/>
                  <a:gd name="T16" fmla="*/ 624 w 816"/>
                  <a:gd name="T17" fmla="*/ 576 h 624"/>
                  <a:gd name="T18" fmla="*/ 336 w 816"/>
                  <a:gd name="T19" fmla="*/ 624 h 624"/>
                  <a:gd name="T20" fmla="*/ 96 w 816"/>
                  <a:gd name="T21" fmla="*/ 576 h 624"/>
                  <a:gd name="T22" fmla="*/ 0 w 816"/>
                  <a:gd name="T23" fmla="*/ 384 h 624"/>
                  <a:gd name="T24" fmla="*/ 48 w 816"/>
                  <a:gd name="T25" fmla="*/ 288 h 624"/>
                  <a:gd name="T26" fmla="*/ 279 w 816"/>
                  <a:gd name="T27" fmla="*/ 241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624">
                    <a:moveTo>
                      <a:pt x="279" y="241"/>
                    </a:moveTo>
                    <a:cubicBezTo>
                      <a:pt x="292" y="204"/>
                      <a:pt x="312" y="173"/>
                      <a:pt x="324" y="136"/>
                    </a:cubicBezTo>
                    <a:cubicBezTo>
                      <a:pt x="327" y="126"/>
                      <a:pt x="328" y="116"/>
                      <a:pt x="332" y="106"/>
                    </a:cubicBezTo>
                    <a:cubicBezTo>
                      <a:pt x="336" y="96"/>
                      <a:pt x="347" y="76"/>
                      <a:pt x="347" y="76"/>
                    </a:cubicBezTo>
                    <a:lnTo>
                      <a:pt x="576" y="0"/>
                    </a:lnTo>
                    <a:lnTo>
                      <a:pt x="672" y="48"/>
                    </a:lnTo>
                    <a:lnTo>
                      <a:pt x="816" y="192"/>
                    </a:lnTo>
                    <a:lnTo>
                      <a:pt x="720" y="384"/>
                    </a:lnTo>
                    <a:lnTo>
                      <a:pt x="624" y="576"/>
                    </a:lnTo>
                    <a:lnTo>
                      <a:pt x="336" y="624"/>
                    </a:lnTo>
                    <a:lnTo>
                      <a:pt x="96" y="576"/>
                    </a:lnTo>
                    <a:lnTo>
                      <a:pt x="0" y="384"/>
                    </a:lnTo>
                    <a:lnTo>
                      <a:pt x="48" y="288"/>
                    </a:lnTo>
                    <a:lnTo>
                      <a:pt x="279" y="241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endParaRPr lang="en-US" sz="2400" i="1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grpSp>
        <p:nvGrpSpPr>
          <p:cNvPr id="1403941" name="Group 37"/>
          <p:cNvGrpSpPr>
            <a:grpSpLocks/>
          </p:cNvGrpSpPr>
          <p:nvPr/>
        </p:nvGrpSpPr>
        <p:grpSpPr bwMode="auto">
          <a:xfrm>
            <a:off x="6678613" y="1659833"/>
            <a:ext cx="2133600" cy="1905000"/>
            <a:chOff x="3247" y="864"/>
            <a:chExt cx="1344" cy="1200"/>
          </a:xfrm>
        </p:grpSpPr>
        <p:sp>
          <p:nvSpPr>
            <p:cNvPr id="1403921" name="Freeform 17"/>
            <p:cNvSpPr>
              <a:spLocks/>
            </p:cNvSpPr>
            <p:nvPr/>
          </p:nvSpPr>
          <p:spPr bwMode="auto">
            <a:xfrm>
              <a:off x="4159" y="1824"/>
              <a:ext cx="178" cy="240"/>
            </a:xfrm>
            <a:custGeom>
              <a:avLst/>
              <a:gdLst>
                <a:gd name="T0" fmla="*/ 25 w 178"/>
                <a:gd name="T1" fmla="*/ 150 h 240"/>
                <a:gd name="T2" fmla="*/ 85 w 178"/>
                <a:gd name="T3" fmla="*/ 52 h 240"/>
                <a:gd name="T4" fmla="*/ 100 w 178"/>
                <a:gd name="T5" fmla="*/ 30 h 240"/>
                <a:gd name="T6" fmla="*/ 145 w 178"/>
                <a:gd name="T7" fmla="*/ 0 h 240"/>
                <a:gd name="T8" fmla="*/ 178 w 178"/>
                <a:gd name="T9" fmla="*/ 36 h 240"/>
                <a:gd name="T10" fmla="*/ 178 w 178"/>
                <a:gd name="T11" fmla="*/ 180 h 240"/>
                <a:gd name="T12" fmla="*/ 130 w 178"/>
                <a:gd name="T13" fmla="*/ 180 h 240"/>
                <a:gd name="T14" fmla="*/ 18 w 178"/>
                <a:gd name="T15" fmla="*/ 240 h 240"/>
                <a:gd name="T16" fmla="*/ 3 w 178"/>
                <a:gd name="T17" fmla="*/ 202 h 240"/>
                <a:gd name="T18" fmla="*/ 25 w 178"/>
                <a:gd name="T19" fmla="*/ 15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240">
                  <a:moveTo>
                    <a:pt x="25" y="150"/>
                  </a:moveTo>
                  <a:cubicBezTo>
                    <a:pt x="55" y="100"/>
                    <a:pt x="60" y="89"/>
                    <a:pt x="85" y="52"/>
                  </a:cubicBezTo>
                  <a:cubicBezTo>
                    <a:pt x="90" y="45"/>
                    <a:pt x="93" y="35"/>
                    <a:pt x="100" y="30"/>
                  </a:cubicBezTo>
                  <a:cubicBezTo>
                    <a:pt x="115" y="20"/>
                    <a:pt x="145" y="0"/>
                    <a:pt x="145" y="0"/>
                  </a:cubicBezTo>
                  <a:lnTo>
                    <a:pt x="178" y="36"/>
                  </a:lnTo>
                  <a:lnTo>
                    <a:pt x="178" y="180"/>
                  </a:lnTo>
                  <a:lnTo>
                    <a:pt x="130" y="180"/>
                  </a:lnTo>
                  <a:cubicBezTo>
                    <a:pt x="95" y="200"/>
                    <a:pt x="57" y="226"/>
                    <a:pt x="18" y="240"/>
                  </a:cubicBezTo>
                  <a:cubicBezTo>
                    <a:pt x="0" y="213"/>
                    <a:pt x="3" y="226"/>
                    <a:pt x="3" y="202"/>
                  </a:cubicBezTo>
                  <a:lnTo>
                    <a:pt x="25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3922" name="Oval 18"/>
            <p:cNvSpPr>
              <a:spLocks noChangeArrowheads="1"/>
            </p:cNvSpPr>
            <p:nvPr/>
          </p:nvSpPr>
          <p:spPr bwMode="auto">
            <a:xfrm>
              <a:off x="4495" y="1776"/>
              <a:ext cx="96" cy="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3923" name="Rectangle 19"/>
            <p:cNvSpPr>
              <a:spLocks noChangeArrowheads="1"/>
            </p:cNvSpPr>
            <p:nvPr/>
          </p:nvSpPr>
          <p:spPr bwMode="auto">
            <a:xfrm>
              <a:off x="3247" y="864"/>
              <a:ext cx="96" cy="38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3924" name="Freeform 20"/>
            <p:cNvSpPr>
              <a:spLocks/>
            </p:cNvSpPr>
            <p:nvPr/>
          </p:nvSpPr>
          <p:spPr bwMode="auto">
            <a:xfrm>
              <a:off x="4063" y="1152"/>
              <a:ext cx="412" cy="382"/>
            </a:xfrm>
            <a:custGeom>
              <a:avLst/>
              <a:gdLst>
                <a:gd name="T0" fmla="*/ 135 w 412"/>
                <a:gd name="T1" fmla="*/ 45 h 382"/>
                <a:gd name="T2" fmla="*/ 225 w 412"/>
                <a:gd name="T3" fmla="*/ 0 h 382"/>
                <a:gd name="T4" fmla="*/ 412 w 412"/>
                <a:gd name="T5" fmla="*/ 195 h 382"/>
                <a:gd name="T6" fmla="*/ 405 w 412"/>
                <a:gd name="T7" fmla="*/ 285 h 382"/>
                <a:gd name="T8" fmla="*/ 270 w 412"/>
                <a:gd name="T9" fmla="*/ 382 h 382"/>
                <a:gd name="T10" fmla="*/ 52 w 412"/>
                <a:gd name="T11" fmla="*/ 375 h 382"/>
                <a:gd name="T12" fmla="*/ 0 w 412"/>
                <a:gd name="T13" fmla="*/ 322 h 382"/>
                <a:gd name="T14" fmla="*/ 165 w 412"/>
                <a:gd name="T15" fmla="*/ 262 h 382"/>
                <a:gd name="T16" fmla="*/ 150 w 412"/>
                <a:gd name="T17" fmla="*/ 142 h 382"/>
                <a:gd name="T18" fmla="*/ 120 w 412"/>
                <a:gd name="T19" fmla="*/ 97 h 382"/>
                <a:gd name="T20" fmla="*/ 127 w 412"/>
                <a:gd name="T21" fmla="*/ 75 h 382"/>
                <a:gd name="T22" fmla="*/ 135 w 412"/>
                <a:gd name="T23" fmla="*/ 4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382">
                  <a:moveTo>
                    <a:pt x="135" y="45"/>
                  </a:moveTo>
                  <a:cubicBezTo>
                    <a:pt x="172" y="20"/>
                    <a:pt x="185" y="12"/>
                    <a:pt x="225" y="0"/>
                  </a:cubicBezTo>
                  <a:cubicBezTo>
                    <a:pt x="337" y="17"/>
                    <a:pt x="382" y="95"/>
                    <a:pt x="412" y="195"/>
                  </a:cubicBezTo>
                  <a:cubicBezTo>
                    <a:pt x="410" y="225"/>
                    <a:pt x="412" y="256"/>
                    <a:pt x="405" y="285"/>
                  </a:cubicBezTo>
                  <a:cubicBezTo>
                    <a:pt x="393" y="335"/>
                    <a:pt x="312" y="369"/>
                    <a:pt x="270" y="382"/>
                  </a:cubicBezTo>
                  <a:cubicBezTo>
                    <a:pt x="197" y="380"/>
                    <a:pt x="125" y="380"/>
                    <a:pt x="52" y="375"/>
                  </a:cubicBezTo>
                  <a:cubicBezTo>
                    <a:pt x="27" y="373"/>
                    <a:pt x="0" y="322"/>
                    <a:pt x="0" y="322"/>
                  </a:cubicBezTo>
                  <a:cubicBezTo>
                    <a:pt x="14" y="233"/>
                    <a:pt x="56" y="268"/>
                    <a:pt x="165" y="262"/>
                  </a:cubicBezTo>
                  <a:cubicBezTo>
                    <a:pt x="193" y="221"/>
                    <a:pt x="192" y="171"/>
                    <a:pt x="150" y="142"/>
                  </a:cubicBezTo>
                  <a:cubicBezTo>
                    <a:pt x="140" y="127"/>
                    <a:pt x="130" y="112"/>
                    <a:pt x="120" y="97"/>
                  </a:cubicBezTo>
                  <a:cubicBezTo>
                    <a:pt x="116" y="91"/>
                    <a:pt x="125" y="82"/>
                    <a:pt x="127" y="75"/>
                  </a:cubicBezTo>
                  <a:cubicBezTo>
                    <a:pt x="130" y="65"/>
                    <a:pt x="135" y="45"/>
                    <a:pt x="135" y="4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3925" name="Freeform 21"/>
            <p:cNvSpPr>
              <a:spLocks/>
            </p:cNvSpPr>
            <p:nvPr/>
          </p:nvSpPr>
          <p:spPr bwMode="auto">
            <a:xfrm>
              <a:off x="3439" y="1008"/>
              <a:ext cx="254" cy="362"/>
            </a:xfrm>
            <a:custGeom>
              <a:avLst/>
              <a:gdLst>
                <a:gd name="T0" fmla="*/ 344 w 356"/>
                <a:gd name="T1" fmla="*/ 5 h 517"/>
                <a:gd name="T2" fmla="*/ 217 w 356"/>
                <a:gd name="T3" fmla="*/ 12 h 517"/>
                <a:gd name="T4" fmla="*/ 149 w 356"/>
                <a:gd name="T5" fmla="*/ 65 h 517"/>
                <a:gd name="T6" fmla="*/ 127 w 356"/>
                <a:gd name="T7" fmla="*/ 320 h 517"/>
                <a:gd name="T8" fmla="*/ 29 w 356"/>
                <a:gd name="T9" fmla="*/ 380 h 517"/>
                <a:gd name="T10" fmla="*/ 14 w 356"/>
                <a:gd name="T11" fmla="*/ 425 h 517"/>
                <a:gd name="T12" fmla="*/ 202 w 356"/>
                <a:gd name="T13" fmla="*/ 500 h 517"/>
                <a:gd name="T14" fmla="*/ 307 w 356"/>
                <a:gd name="T15" fmla="*/ 492 h 517"/>
                <a:gd name="T16" fmla="*/ 239 w 356"/>
                <a:gd name="T17" fmla="*/ 327 h 517"/>
                <a:gd name="T18" fmla="*/ 202 w 356"/>
                <a:gd name="T19" fmla="*/ 275 h 517"/>
                <a:gd name="T20" fmla="*/ 209 w 356"/>
                <a:gd name="T21" fmla="*/ 185 h 517"/>
                <a:gd name="T22" fmla="*/ 269 w 356"/>
                <a:gd name="T23" fmla="*/ 110 h 517"/>
                <a:gd name="T24" fmla="*/ 344 w 356"/>
                <a:gd name="T25" fmla="*/ 5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517">
                  <a:moveTo>
                    <a:pt x="344" y="5"/>
                  </a:moveTo>
                  <a:cubicBezTo>
                    <a:pt x="302" y="7"/>
                    <a:pt x="258" y="0"/>
                    <a:pt x="217" y="12"/>
                  </a:cubicBezTo>
                  <a:cubicBezTo>
                    <a:pt x="190" y="20"/>
                    <a:pt x="149" y="65"/>
                    <a:pt x="149" y="65"/>
                  </a:cubicBezTo>
                  <a:cubicBezTo>
                    <a:pt x="121" y="153"/>
                    <a:pt x="142" y="214"/>
                    <a:pt x="127" y="320"/>
                  </a:cubicBezTo>
                  <a:cubicBezTo>
                    <a:pt x="125" y="335"/>
                    <a:pt x="44" y="370"/>
                    <a:pt x="29" y="380"/>
                  </a:cubicBezTo>
                  <a:cubicBezTo>
                    <a:pt x="24" y="395"/>
                    <a:pt x="0" y="417"/>
                    <a:pt x="14" y="425"/>
                  </a:cubicBezTo>
                  <a:cubicBezTo>
                    <a:pt x="83" y="467"/>
                    <a:pt x="124" y="484"/>
                    <a:pt x="202" y="500"/>
                  </a:cubicBezTo>
                  <a:cubicBezTo>
                    <a:pt x="237" y="497"/>
                    <a:pt x="282" y="517"/>
                    <a:pt x="307" y="492"/>
                  </a:cubicBezTo>
                  <a:cubicBezTo>
                    <a:pt x="356" y="443"/>
                    <a:pt x="265" y="353"/>
                    <a:pt x="239" y="327"/>
                  </a:cubicBezTo>
                  <a:cubicBezTo>
                    <a:pt x="224" y="312"/>
                    <a:pt x="202" y="275"/>
                    <a:pt x="202" y="275"/>
                  </a:cubicBezTo>
                  <a:cubicBezTo>
                    <a:pt x="204" y="245"/>
                    <a:pt x="204" y="215"/>
                    <a:pt x="209" y="185"/>
                  </a:cubicBezTo>
                  <a:cubicBezTo>
                    <a:pt x="214" y="155"/>
                    <a:pt x="252" y="127"/>
                    <a:pt x="269" y="110"/>
                  </a:cubicBezTo>
                  <a:cubicBezTo>
                    <a:pt x="299" y="80"/>
                    <a:pt x="313" y="36"/>
                    <a:pt x="344" y="5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403926" name="AutoShape 22"/>
          <p:cNvSpPr>
            <a:spLocks noChangeArrowheads="1"/>
          </p:cNvSpPr>
          <p:nvPr/>
        </p:nvSpPr>
        <p:spPr bwMode="auto">
          <a:xfrm rot="-1364414">
            <a:off x="4495800" y="2726633"/>
            <a:ext cx="2057400" cy="381000"/>
          </a:xfrm>
          <a:prstGeom prst="rightArrow">
            <a:avLst>
              <a:gd name="adj1" fmla="val 50000"/>
              <a:gd name="adj2" fmla="val 135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i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03929" name="Text Box 25"/>
          <p:cNvSpPr txBox="1">
            <a:spLocks noChangeArrowheads="1"/>
          </p:cNvSpPr>
          <p:nvPr/>
        </p:nvSpPr>
        <p:spPr bwMode="auto">
          <a:xfrm>
            <a:off x="6318836" y="3895073"/>
            <a:ext cx="28531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/>
              <a:t>Green expansion move</a:t>
            </a:r>
          </a:p>
        </p:txBody>
      </p:sp>
      <p:grpSp>
        <p:nvGrpSpPr>
          <p:cNvPr id="1403945" name="Group 41"/>
          <p:cNvGrpSpPr>
            <a:grpSpLocks/>
          </p:cNvGrpSpPr>
          <p:nvPr/>
        </p:nvGrpSpPr>
        <p:grpSpPr bwMode="auto">
          <a:xfrm>
            <a:off x="6602413" y="4326833"/>
            <a:ext cx="2286000" cy="2057400"/>
            <a:chOff x="3199" y="2544"/>
            <a:chExt cx="1440" cy="1296"/>
          </a:xfrm>
        </p:grpSpPr>
        <p:sp>
          <p:nvSpPr>
            <p:cNvPr id="1403932" name="Rectangle 28"/>
            <p:cNvSpPr>
              <a:spLocks noChangeArrowheads="1"/>
            </p:cNvSpPr>
            <p:nvPr/>
          </p:nvSpPr>
          <p:spPr bwMode="auto">
            <a:xfrm>
              <a:off x="3199" y="2544"/>
              <a:ext cx="1440" cy="12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3933" name="AutoShape 29"/>
            <p:cNvSpPr>
              <a:spLocks noChangeArrowheads="1"/>
            </p:cNvSpPr>
            <p:nvPr/>
          </p:nvSpPr>
          <p:spPr bwMode="auto">
            <a:xfrm>
              <a:off x="3199" y="2544"/>
              <a:ext cx="576" cy="691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3934" name="Oval 30"/>
            <p:cNvSpPr>
              <a:spLocks noChangeArrowheads="1"/>
            </p:cNvSpPr>
            <p:nvPr/>
          </p:nvSpPr>
          <p:spPr bwMode="auto">
            <a:xfrm>
              <a:off x="3967" y="2717"/>
              <a:ext cx="624" cy="5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403944" name="Group 40"/>
          <p:cNvGrpSpPr>
            <a:grpSpLocks/>
          </p:cNvGrpSpPr>
          <p:nvPr/>
        </p:nvGrpSpPr>
        <p:grpSpPr bwMode="auto">
          <a:xfrm>
            <a:off x="6678613" y="4631634"/>
            <a:ext cx="1947862" cy="1616075"/>
            <a:chOff x="3247" y="2736"/>
            <a:chExt cx="1227" cy="1018"/>
          </a:xfrm>
        </p:grpSpPr>
        <p:sp>
          <p:nvSpPr>
            <p:cNvPr id="1403935" name="Freeform 31"/>
            <p:cNvSpPr>
              <a:spLocks/>
            </p:cNvSpPr>
            <p:nvPr/>
          </p:nvSpPr>
          <p:spPr bwMode="auto">
            <a:xfrm>
              <a:off x="3247" y="3192"/>
              <a:ext cx="816" cy="562"/>
            </a:xfrm>
            <a:custGeom>
              <a:avLst/>
              <a:gdLst>
                <a:gd name="T0" fmla="*/ 279 w 816"/>
                <a:gd name="T1" fmla="*/ 241 h 624"/>
                <a:gd name="T2" fmla="*/ 324 w 816"/>
                <a:gd name="T3" fmla="*/ 136 h 624"/>
                <a:gd name="T4" fmla="*/ 332 w 816"/>
                <a:gd name="T5" fmla="*/ 106 h 624"/>
                <a:gd name="T6" fmla="*/ 347 w 816"/>
                <a:gd name="T7" fmla="*/ 76 h 624"/>
                <a:gd name="T8" fmla="*/ 576 w 816"/>
                <a:gd name="T9" fmla="*/ 0 h 624"/>
                <a:gd name="T10" fmla="*/ 672 w 816"/>
                <a:gd name="T11" fmla="*/ 48 h 624"/>
                <a:gd name="T12" fmla="*/ 816 w 816"/>
                <a:gd name="T13" fmla="*/ 192 h 624"/>
                <a:gd name="T14" fmla="*/ 720 w 816"/>
                <a:gd name="T15" fmla="*/ 384 h 624"/>
                <a:gd name="T16" fmla="*/ 624 w 816"/>
                <a:gd name="T17" fmla="*/ 576 h 624"/>
                <a:gd name="T18" fmla="*/ 336 w 816"/>
                <a:gd name="T19" fmla="*/ 624 h 624"/>
                <a:gd name="T20" fmla="*/ 96 w 816"/>
                <a:gd name="T21" fmla="*/ 576 h 624"/>
                <a:gd name="T22" fmla="*/ 0 w 816"/>
                <a:gd name="T23" fmla="*/ 384 h 624"/>
                <a:gd name="T24" fmla="*/ 48 w 816"/>
                <a:gd name="T25" fmla="*/ 288 h 624"/>
                <a:gd name="T26" fmla="*/ 279 w 816"/>
                <a:gd name="T27" fmla="*/ 241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6" h="624">
                  <a:moveTo>
                    <a:pt x="279" y="241"/>
                  </a:moveTo>
                  <a:cubicBezTo>
                    <a:pt x="292" y="204"/>
                    <a:pt x="312" y="173"/>
                    <a:pt x="324" y="136"/>
                  </a:cubicBezTo>
                  <a:cubicBezTo>
                    <a:pt x="327" y="126"/>
                    <a:pt x="328" y="116"/>
                    <a:pt x="332" y="106"/>
                  </a:cubicBezTo>
                  <a:cubicBezTo>
                    <a:pt x="336" y="96"/>
                    <a:pt x="347" y="76"/>
                    <a:pt x="347" y="76"/>
                  </a:cubicBezTo>
                  <a:lnTo>
                    <a:pt x="576" y="0"/>
                  </a:lnTo>
                  <a:lnTo>
                    <a:pt x="672" y="48"/>
                  </a:lnTo>
                  <a:lnTo>
                    <a:pt x="816" y="192"/>
                  </a:lnTo>
                  <a:lnTo>
                    <a:pt x="720" y="384"/>
                  </a:lnTo>
                  <a:lnTo>
                    <a:pt x="624" y="576"/>
                  </a:lnTo>
                  <a:lnTo>
                    <a:pt x="336" y="624"/>
                  </a:lnTo>
                  <a:lnTo>
                    <a:pt x="96" y="576"/>
                  </a:lnTo>
                  <a:lnTo>
                    <a:pt x="0" y="384"/>
                  </a:lnTo>
                  <a:lnTo>
                    <a:pt x="48" y="288"/>
                  </a:lnTo>
                  <a:lnTo>
                    <a:pt x="279" y="241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3936" name="Freeform 32"/>
            <p:cNvSpPr>
              <a:spLocks/>
            </p:cNvSpPr>
            <p:nvPr/>
          </p:nvSpPr>
          <p:spPr bwMode="auto">
            <a:xfrm>
              <a:off x="4159" y="3024"/>
              <a:ext cx="315" cy="429"/>
            </a:xfrm>
            <a:custGeom>
              <a:avLst/>
              <a:gdLst>
                <a:gd name="T0" fmla="*/ 0 w 315"/>
                <a:gd name="T1" fmla="*/ 129 h 429"/>
                <a:gd name="T2" fmla="*/ 210 w 315"/>
                <a:gd name="T3" fmla="*/ 2 h 429"/>
                <a:gd name="T4" fmla="*/ 277 w 315"/>
                <a:gd name="T5" fmla="*/ 9 h 429"/>
                <a:gd name="T6" fmla="*/ 292 w 315"/>
                <a:gd name="T7" fmla="*/ 39 h 429"/>
                <a:gd name="T8" fmla="*/ 307 w 315"/>
                <a:gd name="T9" fmla="*/ 107 h 429"/>
                <a:gd name="T10" fmla="*/ 315 w 315"/>
                <a:gd name="T11" fmla="*/ 129 h 429"/>
                <a:gd name="T12" fmla="*/ 307 w 315"/>
                <a:gd name="T13" fmla="*/ 309 h 429"/>
                <a:gd name="T14" fmla="*/ 150 w 315"/>
                <a:gd name="T15" fmla="*/ 429 h 429"/>
                <a:gd name="T16" fmla="*/ 60 w 315"/>
                <a:gd name="T17" fmla="*/ 377 h 429"/>
                <a:gd name="T18" fmla="*/ 30 w 315"/>
                <a:gd name="T19" fmla="*/ 317 h 429"/>
                <a:gd name="T20" fmla="*/ 0 w 315"/>
                <a:gd name="T21" fmla="*/ 1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5" h="429">
                  <a:moveTo>
                    <a:pt x="0" y="129"/>
                  </a:moveTo>
                  <a:cubicBezTo>
                    <a:pt x="75" y="92"/>
                    <a:pt x="128" y="27"/>
                    <a:pt x="210" y="2"/>
                  </a:cubicBezTo>
                  <a:cubicBezTo>
                    <a:pt x="232" y="4"/>
                    <a:pt x="257" y="0"/>
                    <a:pt x="277" y="9"/>
                  </a:cubicBezTo>
                  <a:cubicBezTo>
                    <a:pt x="287" y="14"/>
                    <a:pt x="289" y="28"/>
                    <a:pt x="292" y="39"/>
                  </a:cubicBezTo>
                  <a:cubicBezTo>
                    <a:pt x="299" y="61"/>
                    <a:pt x="299" y="85"/>
                    <a:pt x="307" y="107"/>
                  </a:cubicBezTo>
                  <a:cubicBezTo>
                    <a:pt x="310" y="114"/>
                    <a:pt x="312" y="122"/>
                    <a:pt x="315" y="129"/>
                  </a:cubicBezTo>
                  <a:cubicBezTo>
                    <a:pt x="312" y="189"/>
                    <a:pt x="311" y="249"/>
                    <a:pt x="307" y="309"/>
                  </a:cubicBezTo>
                  <a:cubicBezTo>
                    <a:pt x="302" y="374"/>
                    <a:pt x="203" y="419"/>
                    <a:pt x="150" y="429"/>
                  </a:cubicBezTo>
                  <a:cubicBezTo>
                    <a:pt x="100" y="422"/>
                    <a:pt x="84" y="421"/>
                    <a:pt x="60" y="377"/>
                  </a:cubicBezTo>
                  <a:cubicBezTo>
                    <a:pt x="49" y="357"/>
                    <a:pt x="30" y="317"/>
                    <a:pt x="30" y="317"/>
                  </a:cubicBezTo>
                  <a:cubicBezTo>
                    <a:pt x="19" y="254"/>
                    <a:pt x="12" y="192"/>
                    <a:pt x="0" y="129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03937" name="Freeform 33"/>
            <p:cNvSpPr>
              <a:spLocks/>
            </p:cNvSpPr>
            <p:nvPr/>
          </p:nvSpPr>
          <p:spPr bwMode="auto">
            <a:xfrm>
              <a:off x="3247" y="2736"/>
              <a:ext cx="480" cy="238"/>
            </a:xfrm>
            <a:custGeom>
              <a:avLst/>
              <a:gdLst>
                <a:gd name="T0" fmla="*/ 0 w 540"/>
                <a:gd name="T1" fmla="*/ 51 h 238"/>
                <a:gd name="T2" fmla="*/ 15 w 540"/>
                <a:gd name="T3" fmla="*/ 141 h 238"/>
                <a:gd name="T4" fmla="*/ 67 w 540"/>
                <a:gd name="T5" fmla="*/ 186 h 238"/>
                <a:gd name="T6" fmla="*/ 232 w 540"/>
                <a:gd name="T7" fmla="*/ 238 h 238"/>
                <a:gd name="T8" fmla="*/ 495 w 540"/>
                <a:gd name="T9" fmla="*/ 208 h 238"/>
                <a:gd name="T10" fmla="*/ 487 w 540"/>
                <a:gd name="T11" fmla="*/ 88 h 238"/>
                <a:gd name="T12" fmla="*/ 405 w 540"/>
                <a:gd name="T13" fmla="*/ 66 h 238"/>
                <a:gd name="T14" fmla="*/ 195 w 540"/>
                <a:gd name="T15" fmla="*/ 73 h 238"/>
                <a:gd name="T16" fmla="*/ 82 w 540"/>
                <a:gd name="T17" fmla="*/ 6 h 238"/>
                <a:gd name="T18" fmla="*/ 0 w 540"/>
                <a:gd name="T19" fmla="*/ 5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0" h="238">
                  <a:moveTo>
                    <a:pt x="0" y="51"/>
                  </a:moveTo>
                  <a:cubicBezTo>
                    <a:pt x="5" y="81"/>
                    <a:pt x="4" y="113"/>
                    <a:pt x="15" y="141"/>
                  </a:cubicBezTo>
                  <a:cubicBezTo>
                    <a:pt x="19" y="153"/>
                    <a:pt x="53" y="179"/>
                    <a:pt x="67" y="186"/>
                  </a:cubicBezTo>
                  <a:cubicBezTo>
                    <a:pt x="123" y="217"/>
                    <a:pt x="169" y="230"/>
                    <a:pt x="232" y="238"/>
                  </a:cubicBezTo>
                  <a:cubicBezTo>
                    <a:pt x="323" y="234"/>
                    <a:pt x="408" y="231"/>
                    <a:pt x="495" y="208"/>
                  </a:cubicBezTo>
                  <a:cubicBezTo>
                    <a:pt x="540" y="177"/>
                    <a:pt x="536" y="116"/>
                    <a:pt x="487" y="88"/>
                  </a:cubicBezTo>
                  <a:cubicBezTo>
                    <a:pt x="464" y="75"/>
                    <a:pt x="430" y="72"/>
                    <a:pt x="405" y="66"/>
                  </a:cubicBezTo>
                  <a:cubicBezTo>
                    <a:pt x="321" y="72"/>
                    <a:pt x="275" y="82"/>
                    <a:pt x="195" y="73"/>
                  </a:cubicBezTo>
                  <a:cubicBezTo>
                    <a:pt x="155" y="47"/>
                    <a:pt x="130" y="20"/>
                    <a:pt x="82" y="6"/>
                  </a:cubicBezTo>
                  <a:cubicBezTo>
                    <a:pt x="1" y="15"/>
                    <a:pt x="24" y="0"/>
                    <a:pt x="0" y="5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sz="2400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403938" name="AutoShape 34"/>
          <p:cNvSpPr>
            <a:spLocks noChangeArrowheads="1"/>
          </p:cNvSpPr>
          <p:nvPr/>
        </p:nvSpPr>
        <p:spPr bwMode="auto">
          <a:xfrm rot="1364414" flipV="1">
            <a:off x="4495800" y="4707833"/>
            <a:ext cx="2057400" cy="381000"/>
          </a:xfrm>
          <a:prstGeom prst="rightArrow">
            <a:avLst>
              <a:gd name="adj1" fmla="val 50000"/>
              <a:gd name="adj2" fmla="val 135000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i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3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915" grpId="0"/>
      <p:bldP spid="1403926" grpId="0" animBg="1"/>
      <p:bldP spid="1403929" grpId="0"/>
      <p:bldP spid="14039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Expansion moves in action</a:t>
            </a:r>
          </a:p>
        </p:txBody>
      </p:sp>
      <p:grpSp>
        <p:nvGrpSpPr>
          <p:cNvPr id="1415171" name="Group 3"/>
          <p:cNvGrpSpPr>
            <a:grpSpLocks/>
          </p:cNvGrpSpPr>
          <p:nvPr/>
        </p:nvGrpSpPr>
        <p:grpSpPr bwMode="auto">
          <a:xfrm>
            <a:off x="2673350" y="1749286"/>
            <a:ext cx="7018338" cy="3587750"/>
            <a:chOff x="724" y="1304"/>
            <a:chExt cx="4421" cy="2276"/>
          </a:xfrm>
        </p:grpSpPr>
        <p:sp>
          <p:nvSpPr>
            <p:cNvPr id="1415172" name="Text Box 4"/>
            <p:cNvSpPr txBox="1">
              <a:spLocks noChangeArrowheads="1"/>
            </p:cNvSpPr>
            <p:nvPr/>
          </p:nvSpPr>
          <p:spPr bwMode="auto">
            <a:xfrm>
              <a:off x="4244" y="1304"/>
              <a:ext cx="901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initial solution</a:t>
              </a:r>
            </a:p>
          </p:txBody>
        </p:sp>
        <p:pic>
          <p:nvPicPr>
            <p:cNvPr id="1415173" name="Picture 5" descr="head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74" name="Group 6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175" name="Group 7"/>
            <p:cNvGrpSpPr>
              <a:grpSpLocks/>
            </p:cNvGrpSpPr>
            <p:nvPr/>
          </p:nvGrpSpPr>
          <p:grpSpPr bwMode="auto">
            <a:xfrm>
              <a:off x="4341" y="1587"/>
              <a:ext cx="820" cy="212"/>
              <a:chOff x="4388" y="1539"/>
              <a:chExt cx="820" cy="212"/>
            </a:xfrm>
          </p:grpSpPr>
          <p:sp>
            <p:nvSpPr>
              <p:cNvPr id="1415176" name="Text Box 8"/>
              <p:cNvSpPr txBox="1">
                <a:spLocks noChangeArrowheads="1"/>
              </p:cNvSpPr>
              <p:nvPr/>
            </p:nvSpPr>
            <p:spPr bwMode="auto">
              <a:xfrm>
                <a:off x="4479" y="1539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339933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177" name="Oval 9"/>
              <p:cNvSpPr>
                <a:spLocks noChangeArrowheads="1"/>
              </p:cNvSpPr>
              <p:nvPr/>
            </p:nvSpPr>
            <p:spPr bwMode="auto">
              <a:xfrm>
                <a:off x="4388" y="1601"/>
                <a:ext cx="122" cy="129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178" name="Picture 10" descr="head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79" name="Group 11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180" name="Group 12"/>
            <p:cNvGrpSpPr>
              <a:grpSpLocks/>
            </p:cNvGrpSpPr>
            <p:nvPr/>
          </p:nvGrpSpPr>
          <p:grpSpPr bwMode="auto">
            <a:xfrm>
              <a:off x="4341" y="1870"/>
              <a:ext cx="820" cy="212"/>
              <a:chOff x="4388" y="1757"/>
              <a:chExt cx="820" cy="212"/>
            </a:xfrm>
          </p:grpSpPr>
          <p:sp>
            <p:nvSpPr>
              <p:cNvPr id="1415181" name="Text Box 13"/>
              <p:cNvSpPr txBox="1">
                <a:spLocks noChangeArrowheads="1"/>
              </p:cNvSpPr>
              <p:nvPr/>
            </p:nvSpPr>
            <p:spPr bwMode="auto">
              <a:xfrm>
                <a:off x="4479" y="1757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990000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182" name="Oval 14"/>
              <p:cNvSpPr>
                <a:spLocks noChangeArrowheads="1"/>
              </p:cNvSpPr>
              <p:nvPr/>
            </p:nvSpPr>
            <p:spPr bwMode="auto">
              <a:xfrm>
                <a:off x="4388" y="1819"/>
                <a:ext cx="122" cy="129"/>
              </a:xfrm>
              <a:prstGeom prst="ellipse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183" name="Picture 15" descr="head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84" name="Group 16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185" name="Group 17"/>
            <p:cNvGrpSpPr>
              <a:grpSpLocks/>
            </p:cNvGrpSpPr>
            <p:nvPr/>
          </p:nvGrpSpPr>
          <p:grpSpPr bwMode="auto">
            <a:xfrm>
              <a:off x="4341" y="2153"/>
              <a:ext cx="820" cy="212"/>
              <a:chOff x="4388" y="1975"/>
              <a:chExt cx="820" cy="212"/>
            </a:xfrm>
          </p:grpSpPr>
          <p:sp>
            <p:nvSpPr>
              <p:cNvPr id="1415186" name="Text Box 18"/>
              <p:cNvSpPr txBox="1">
                <a:spLocks noChangeArrowheads="1"/>
              </p:cNvSpPr>
              <p:nvPr/>
            </p:nvSpPr>
            <p:spPr bwMode="auto">
              <a:xfrm>
                <a:off x="4479" y="1975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99FF33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187" name="Oval 19"/>
              <p:cNvSpPr>
                <a:spLocks noChangeArrowheads="1"/>
              </p:cNvSpPr>
              <p:nvPr/>
            </p:nvSpPr>
            <p:spPr bwMode="auto">
              <a:xfrm>
                <a:off x="4388" y="2037"/>
                <a:ext cx="122" cy="129"/>
              </a:xfrm>
              <a:prstGeom prst="ellipse">
                <a:avLst/>
              </a:prstGeom>
              <a:solidFill>
                <a:srgbClr val="99FF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188" name="Picture 20" descr="head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89" name="Group 21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190" name="Group 22"/>
            <p:cNvGrpSpPr>
              <a:grpSpLocks/>
            </p:cNvGrpSpPr>
            <p:nvPr/>
          </p:nvGrpSpPr>
          <p:grpSpPr bwMode="auto">
            <a:xfrm>
              <a:off x="4341" y="2436"/>
              <a:ext cx="820" cy="212"/>
              <a:chOff x="4388" y="2193"/>
              <a:chExt cx="820" cy="212"/>
            </a:xfrm>
          </p:grpSpPr>
          <p:sp>
            <p:nvSpPr>
              <p:cNvPr id="1415191" name="Text Box 23"/>
              <p:cNvSpPr txBox="1">
                <a:spLocks noChangeArrowheads="1"/>
              </p:cNvSpPr>
              <p:nvPr/>
            </p:nvSpPr>
            <p:spPr bwMode="auto">
              <a:xfrm>
                <a:off x="4479" y="2193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FFCC66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192" name="Oval 24"/>
              <p:cNvSpPr>
                <a:spLocks noChangeArrowheads="1"/>
              </p:cNvSpPr>
              <p:nvPr/>
            </p:nvSpPr>
            <p:spPr bwMode="auto">
              <a:xfrm>
                <a:off x="4388" y="2255"/>
                <a:ext cx="122" cy="129"/>
              </a:xfrm>
              <a:prstGeom prst="ellipse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193" name="Picture 25" descr="head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94" name="Group 26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195" name="Group 27"/>
            <p:cNvGrpSpPr>
              <a:grpSpLocks/>
            </p:cNvGrpSpPr>
            <p:nvPr/>
          </p:nvGrpSpPr>
          <p:grpSpPr bwMode="auto">
            <a:xfrm>
              <a:off x="4341" y="2719"/>
              <a:ext cx="820" cy="212"/>
              <a:chOff x="4388" y="2411"/>
              <a:chExt cx="820" cy="212"/>
            </a:xfrm>
          </p:grpSpPr>
          <p:sp>
            <p:nvSpPr>
              <p:cNvPr id="1415196" name="Text Box 28"/>
              <p:cNvSpPr txBox="1">
                <a:spLocks noChangeArrowheads="1"/>
              </p:cNvSpPr>
              <p:nvPr/>
            </p:nvSpPr>
            <p:spPr bwMode="auto">
              <a:xfrm>
                <a:off x="4479" y="2411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FFFF99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197" name="Oval 29"/>
              <p:cNvSpPr>
                <a:spLocks noChangeArrowheads="1"/>
              </p:cNvSpPr>
              <p:nvPr/>
            </p:nvSpPr>
            <p:spPr bwMode="auto">
              <a:xfrm>
                <a:off x="4388" y="2473"/>
                <a:ext cx="122" cy="129"/>
              </a:xfrm>
              <a:prstGeom prst="ellipse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198" name="Picture 30" descr="head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199" name="Group 31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200" name="Group 32"/>
            <p:cNvGrpSpPr>
              <a:grpSpLocks/>
            </p:cNvGrpSpPr>
            <p:nvPr/>
          </p:nvGrpSpPr>
          <p:grpSpPr bwMode="auto">
            <a:xfrm>
              <a:off x="4341" y="3002"/>
              <a:ext cx="820" cy="212"/>
              <a:chOff x="4388" y="2629"/>
              <a:chExt cx="820" cy="201"/>
            </a:xfrm>
          </p:grpSpPr>
          <p:sp>
            <p:nvSpPr>
              <p:cNvPr id="1415201" name="Text Box 33"/>
              <p:cNvSpPr txBox="1">
                <a:spLocks noChangeArrowheads="1"/>
              </p:cNvSpPr>
              <p:nvPr/>
            </p:nvSpPr>
            <p:spPr bwMode="auto">
              <a:xfrm>
                <a:off x="4479" y="2629"/>
                <a:ext cx="729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CC6600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202" name="Oval 34"/>
              <p:cNvSpPr>
                <a:spLocks noChangeArrowheads="1"/>
              </p:cNvSpPr>
              <p:nvPr/>
            </p:nvSpPr>
            <p:spPr bwMode="auto">
              <a:xfrm>
                <a:off x="4388" y="2691"/>
                <a:ext cx="122" cy="129"/>
              </a:xfrm>
              <a:prstGeom prst="ellipse">
                <a:avLst/>
              </a:prstGeom>
              <a:solidFill>
                <a:srgbClr val="CC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203" name="Picture 35" descr="head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15204" name="Group 36"/>
          <p:cNvGrpSpPr>
            <a:grpSpLocks/>
          </p:cNvGrpSpPr>
          <p:nvPr/>
        </p:nvGrpSpPr>
        <p:grpSpPr bwMode="auto">
          <a:xfrm>
            <a:off x="2673350" y="1888986"/>
            <a:ext cx="7043738" cy="3467100"/>
            <a:chOff x="724" y="1396"/>
            <a:chExt cx="4437" cy="2184"/>
          </a:xfrm>
        </p:grpSpPr>
        <p:grpSp>
          <p:nvGrpSpPr>
            <p:cNvPr id="1415205" name="Group 37"/>
            <p:cNvGrpSpPr>
              <a:grpSpLocks/>
            </p:cNvGrpSpPr>
            <p:nvPr/>
          </p:nvGrpSpPr>
          <p:grpSpPr bwMode="auto">
            <a:xfrm>
              <a:off x="4341" y="3285"/>
              <a:ext cx="820" cy="212"/>
              <a:chOff x="4388" y="2847"/>
              <a:chExt cx="820" cy="212"/>
            </a:xfrm>
          </p:grpSpPr>
          <p:sp>
            <p:nvSpPr>
              <p:cNvPr id="1415206" name="Text Box 38"/>
              <p:cNvSpPr txBox="1">
                <a:spLocks noChangeArrowheads="1"/>
              </p:cNvSpPr>
              <p:nvPr/>
            </p:nvSpPr>
            <p:spPr bwMode="auto">
              <a:xfrm>
                <a:off x="4479" y="2847"/>
                <a:ext cx="72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solidFill>
                      <a:srgbClr val="339933"/>
                    </a:solidFill>
                    <a:latin typeface="Tahoma" panose="020B0604030504040204" pitchFamily="34" charset="0"/>
                  </a:rPr>
                  <a:t>-expansion</a:t>
                </a:r>
              </a:p>
            </p:txBody>
          </p:sp>
          <p:sp>
            <p:nvSpPr>
              <p:cNvPr id="1415207" name="Oval 39"/>
              <p:cNvSpPr>
                <a:spLocks noChangeArrowheads="1"/>
              </p:cNvSpPr>
              <p:nvPr/>
            </p:nvSpPr>
            <p:spPr bwMode="auto">
              <a:xfrm>
                <a:off x="4388" y="2909"/>
                <a:ext cx="122" cy="129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415208" name="Picture 40" descr="head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1396"/>
              <a:ext cx="3017" cy="2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15209" name="Text Box 41"/>
          <p:cNvSpPr txBox="1">
            <a:spLocks noChangeArrowheads="1"/>
          </p:cNvSpPr>
          <p:nvPr/>
        </p:nvSpPr>
        <p:spPr bwMode="auto">
          <a:xfrm>
            <a:off x="2027238" y="5551350"/>
            <a:ext cx="84947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>
                <a:latin typeface="Tahoma" panose="020B0604030504040204" pitchFamily="34" charset="0"/>
              </a:rPr>
              <a:t>For each move we choose expansion that gives the largest decrease in the energy:      </a:t>
            </a:r>
            <a:r>
              <a:rPr lang="en-US" sz="2000" b="1">
                <a:latin typeface="Tahoma" panose="020B0604030504040204" pitchFamily="34" charset="0"/>
              </a:rPr>
              <a:t>binary energy minimization subproblem</a:t>
            </a:r>
          </a:p>
        </p:txBody>
      </p:sp>
    </p:spTree>
    <p:extLst>
      <p:ext uri="{BB962C8B-B14F-4D97-AF65-F5344CB8AC3E}">
        <p14:creationId xmlns:p14="http://schemas.microsoft.com/office/powerpoint/2010/main" val="377843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1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1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1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1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1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1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1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5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520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properties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efficient in practice</a:t>
            </a:r>
          </a:p>
          <a:p>
            <a:pPr lvl="1"/>
            <a:r>
              <a:rPr lang="en-US" dirty="0"/>
              <a:t>Lots of short paths, so roughly linear</a:t>
            </a:r>
          </a:p>
          <a:p>
            <a:r>
              <a:rPr lang="en-US" dirty="0"/>
              <a:t>Construction is symmetric (0 </a:t>
            </a:r>
            <a:r>
              <a:rPr lang="en-US" dirty="0" err="1"/>
              <a:t>vs</a:t>
            </a:r>
            <a:r>
              <a:rPr lang="en-US" dirty="0"/>
              <a:t> 1)</a:t>
            </a:r>
          </a:p>
          <a:p>
            <a:r>
              <a:rPr lang="en-US" dirty="0"/>
              <a:t>Specific to 2 labels</a:t>
            </a:r>
          </a:p>
          <a:p>
            <a:pPr lvl="1"/>
            <a:r>
              <a:rPr lang="en-US" dirty="0"/>
              <a:t>Min cut with &gt;2 labels is NP-hard</a:t>
            </a:r>
          </a:p>
        </p:txBody>
      </p:sp>
    </p:spTree>
    <p:extLst>
      <p:ext uri="{BB962C8B-B14F-4D97-AF65-F5344CB8AC3E}">
        <p14:creationId xmlns:p14="http://schemas.microsoft.com/office/powerpoint/2010/main" val="385614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Application: texture synthesis</a:t>
            </a:r>
          </a:p>
        </p:txBody>
      </p:sp>
      <p:grpSp>
        <p:nvGrpSpPr>
          <p:cNvPr id="1726467" name="Group 3"/>
          <p:cNvGrpSpPr>
            <a:grpSpLocks/>
          </p:cNvGrpSpPr>
          <p:nvPr/>
        </p:nvGrpSpPr>
        <p:grpSpPr bwMode="auto">
          <a:xfrm>
            <a:off x="4675189" y="2589932"/>
            <a:ext cx="4021137" cy="2273300"/>
            <a:chOff x="1889" y="1888"/>
            <a:chExt cx="2533" cy="1432"/>
          </a:xfrm>
        </p:grpSpPr>
        <p:sp>
          <p:nvSpPr>
            <p:cNvPr id="1726468" name="Rectangle 4"/>
            <p:cNvSpPr>
              <a:spLocks noChangeArrowheads="1"/>
            </p:cNvSpPr>
            <p:nvPr/>
          </p:nvSpPr>
          <p:spPr bwMode="auto">
            <a:xfrm>
              <a:off x="2975" y="1888"/>
              <a:ext cx="1447" cy="14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69" name="AutoShape 5"/>
            <p:cNvSpPr>
              <a:spLocks noChangeArrowheads="1"/>
            </p:cNvSpPr>
            <p:nvPr/>
          </p:nvSpPr>
          <p:spPr bwMode="auto">
            <a:xfrm>
              <a:off x="1889" y="2392"/>
              <a:ext cx="417" cy="258"/>
            </a:xfrm>
            <a:prstGeom prst="rightArrow">
              <a:avLst>
                <a:gd name="adj1" fmla="val 50000"/>
                <a:gd name="adj2" fmla="val 40407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726470" name="Picture 6" descr="oli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304236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26471" name="Group 7"/>
          <p:cNvGrpSpPr>
            <a:grpSpLocks/>
          </p:cNvGrpSpPr>
          <p:nvPr/>
        </p:nvGrpSpPr>
        <p:grpSpPr bwMode="auto">
          <a:xfrm rot="-224401">
            <a:off x="6092825" y="2458169"/>
            <a:ext cx="1143000" cy="1143000"/>
            <a:chOff x="2048" y="1811"/>
            <a:chExt cx="720" cy="720"/>
          </a:xfrm>
        </p:grpSpPr>
        <p:sp>
          <p:nvSpPr>
            <p:cNvPr id="1726472" name="Rectangle 8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73" name="Text Box 9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A</a:t>
              </a:r>
            </a:p>
          </p:txBody>
        </p:sp>
      </p:grpSp>
      <p:grpSp>
        <p:nvGrpSpPr>
          <p:cNvPr id="1726474" name="Group 10"/>
          <p:cNvGrpSpPr>
            <a:grpSpLocks/>
          </p:cNvGrpSpPr>
          <p:nvPr/>
        </p:nvGrpSpPr>
        <p:grpSpPr bwMode="auto">
          <a:xfrm>
            <a:off x="6723063" y="2283544"/>
            <a:ext cx="1143000" cy="1143000"/>
            <a:chOff x="2048" y="1811"/>
            <a:chExt cx="720" cy="720"/>
          </a:xfrm>
        </p:grpSpPr>
        <p:sp>
          <p:nvSpPr>
            <p:cNvPr id="1726475" name="Rectangle 11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76" name="Text Box 12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B</a:t>
              </a:r>
            </a:p>
          </p:txBody>
        </p:sp>
      </p:grpSp>
      <p:grpSp>
        <p:nvGrpSpPr>
          <p:cNvPr id="1726477" name="Group 13"/>
          <p:cNvGrpSpPr>
            <a:grpSpLocks/>
          </p:cNvGrpSpPr>
          <p:nvPr/>
        </p:nvGrpSpPr>
        <p:grpSpPr bwMode="auto">
          <a:xfrm rot="367776">
            <a:off x="7185025" y="2529607"/>
            <a:ext cx="1143000" cy="1143000"/>
            <a:chOff x="2048" y="1811"/>
            <a:chExt cx="720" cy="720"/>
          </a:xfrm>
        </p:grpSpPr>
        <p:sp>
          <p:nvSpPr>
            <p:cNvPr id="1726478" name="Rectangle 14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79" name="Text Box 15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C</a:t>
              </a:r>
            </a:p>
          </p:txBody>
        </p:sp>
      </p:grpSp>
      <p:grpSp>
        <p:nvGrpSpPr>
          <p:cNvPr id="1726480" name="Group 16"/>
          <p:cNvGrpSpPr>
            <a:grpSpLocks/>
          </p:cNvGrpSpPr>
          <p:nvPr/>
        </p:nvGrpSpPr>
        <p:grpSpPr bwMode="auto">
          <a:xfrm rot="-114549">
            <a:off x="7823200" y="2472457"/>
            <a:ext cx="1143000" cy="1143000"/>
            <a:chOff x="2048" y="1811"/>
            <a:chExt cx="720" cy="720"/>
          </a:xfrm>
        </p:grpSpPr>
        <p:sp>
          <p:nvSpPr>
            <p:cNvPr id="1726481" name="Rectangle 17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82" name="Text Box 18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D</a:t>
              </a:r>
            </a:p>
          </p:txBody>
        </p:sp>
      </p:grpSp>
      <p:grpSp>
        <p:nvGrpSpPr>
          <p:cNvPr id="1726483" name="Group 19"/>
          <p:cNvGrpSpPr>
            <a:grpSpLocks/>
          </p:cNvGrpSpPr>
          <p:nvPr/>
        </p:nvGrpSpPr>
        <p:grpSpPr bwMode="auto">
          <a:xfrm rot="290962">
            <a:off x="5999163" y="3366219"/>
            <a:ext cx="1143000" cy="1143000"/>
            <a:chOff x="2048" y="1811"/>
            <a:chExt cx="720" cy="720"/>
          </a:xfrm>
        </p:grpSpPr>
        <p:sp>
          <p:nvSpPr>
            <p:cNvPr id="1726484" name="Rectangle 20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85" name="Text Box 21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E</a:t>
              </a:r>
            </a:p>
          </p:txBody>
        </p:sp>
      </p:grpSp>
      <p:grpSp>
        <p:nvGrpSpPr>
          <p:cNvPr id="1726486" name="Group 22"/>
          <p:cNvGrpSpPr>
            <a:grpSpLocks/>
          </p:cNvGrpSpPr>
          <p:nvPr/>
        </p:nvGrpSpPr>
        <p:grpSpPr bwMode="auto">
          <a:xfrm rot="-181268">
            <a:off x="6851650" y="3182069"/>
            <a:ext cx="1143000" cy="1143000"/>
            <a:chOff x="2048" y="1811"/>
            <a:chExt cx="720" cy="720"/>
          </a:xfrm>
        </p:grpSpPr>
        <p:sp>
          <p:nvSpPr>
            <p:cNvPr id="1726487" name="Rectangle 23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88" name="Text Box 24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F</a:t>
              </a:r>
            </a:p>
          </p:txBody>
        </p:sp>
      </p:grpSp>
      <p:grpSp>
        <p:nvGrpSpPr>
          <p:cNvPr id="1726489" name="Group 25"/>
          <p:cNvGrpSpPr>
            <a:grpSpLocks/>
          </p:cNvGrpSpPr>
          <p:nvPr/>
        </p:nvGrpSpPr>
        <p:grpSpPr bwMode="auto">
          <a:xfrm rot="435191">
            <a:off x="7718425" y="3326532"/>
            <a:ext cx="1143000" cy="1143000"/>
            <a:chOff x="2048" y="1811"/>
            <a:chExt cx="720" cy="720"/>
          </a:xfrm>
        </p:grpSpPr>
        <p:sp>
          <p:nvSpPr>
            <p:cNvPr id="1726490" name="Rectangle 26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91" name="Text Box 27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G</a:t>
              </a:r>
            </a:p>
          </p:txBody>
        </p:sp>
      </p:grpSp>
      <p:grpSp>
        <p:nvGrpSpPr>
          <p:cNvPr id="1726492" name="Group 28"/>
          <p:cNvGrpSpPr>
            <a:grpSpLocks/>
          </p:cNvGrpSpPr>
          <p:nvPr/>
        </p:nvGrpSpPr>
        <p:grpSpPr bwMode="auto">
          <a:xfrm rot="-339312">
            <a:off x="6275388" y="3871044"/>
            <a:ext cx="1143000" cy="1143000"/>
            <a:chOff x="2048" y="1811"/>
            <a:chExt cx="720" cy="720"/>
          </a:xfrm>
        </p:grpSpPr>
        <p:sp>
          <p:nvSpPr>
            <p:cNvPr id="1726493" name="Rectangle 29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94" name="Text Box 30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H</a:t>
              </a:r>
            </a:p>
          </p:txBody>
        </p:sp>
      </p:grpSp>
      <p:grpSp>
        <p:nvGrpSpPr>
          <p:cNvPr id="1726495" name="Group 31"/>
          <p:cNvGrpSpPr>
            <a:grpSpLocks/>
          </p:cNvGrpSpPr>
          <p:nvPr/>
        </p:nvGrpSpPr>
        <p:grpSpPr bwMode="auto">
          <a:xfrm rot="252951">
            <a:off x="7021513" y="3944069"/>
            <a:ext cx="1143000" cy="1143000"/>
            <a:chOff x="2048" y="1811"/>
            <a:chExt cx="720" cy="720"/>
          </a:xfrm>
        </p:grpSpPr>
        <p:sp>
          <p:nvSpPr>
            <p:cNvPr id="1726496" name="Rectangle 32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497" name="Text Box 33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I</a:t>
              </a:r>
            </a:p>
          </p:txBody>
        </p:sp>
      </p:grpSp>
      <p:grpSp>
        <p:nvGrpSpPr>
          <p:cNvPr id="1726498" name="Group 34"/>
          <p:cNvGrpSpPr>
            <a:grpSpLocks/>
          </p:cNvGrpSpPr>
          <p:nvPr/>
        </p:nvGrpSpPr>
        <p:grpSpPr bwMode="auto">
          <a:xfrm rot="-239011">
            <a:off x="7918450" y="3828182"/>
            <a:ext cx="1143000" cy="1143000"/>
            <a:chOff x="2048" y="1811"/>
            <a:chExt cx="720" cy="720"/>
          </a:xfrm>
        </p:grpSpPr>
        <p:sp>
          <p:nvSpPr>
            <p:cNvPr id="1726499" name="Rectangle 35"/>
            <p:cNvSpPr>
              <a:spLocks noChangeArrowheads="1"/>
            </p:cNvSpPr>
            <p:nvPr/>
          </p:nvSpPr>
          <p:spPr bwMode="auto">
            <a:xfrm>
              <a:off x="2048" y="1811"/>
              <a:ext cx="720" cy="72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6500" name="Text Box 36"/>
            <p:cNvSpPr txBox="1">
              <a:spLocks noChangeArrowheads="1"/>
            </p:cNvSpPr>
            <p:nvPr/>
          </p:nvSpPr>
          <p:spPr bwMode="auto">
            <a:xfrm>
              <a:off x="2106" y="1831"/>
              <a:ext cx="19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J</a:t>
              </a:r>
            </a:p>
          </p:txBody>
        </p:sp>
      </p:grpSp>
      <p:grpSp>
        <p:nvGrpSpPr>
          <p:cNvPr id="1726501" name="Group 37"/>
          <p:cNvGrpSpPr>
            <a:grpSpLocks/>
          </p:cNvGrpSpPr>
          <p:nvPr/>
        </p:nvGrpSpPr>
        <p:grpSpPr bwMode="auto">
          <a:xfrm>
            <a:off x="6399213" y="2589932"/>
            <a:ext cx="2297112" cy="2286000"/>
            <a:chOff x="2183" y="1880"/>
            <a:chExt cx="1447" cy="1440"/>
          </a:xfrm>
        </p:grpSpPr>
        <p:grpSp>
          <p:nvGrpSpPr>
            <p:cNvPr id="1726502" name="Group 38"/>
            <p:cNvGrpSpPr>
              <a:grpSpLocks/>
            </p:cNvGrpSpPr>
            <p:nvPr/>
          </p:nvGrpSpPr>
          <p:grpSpPr bwMode="auto">
            <a:xfrm>
              <a:off x="2183" y="1880"/>
              <a:ext cx="1447" cy="1440"/>
              <a:chOff x="2183" y="1880"/>
              <a:chExt cx="1447" cy="1440"/>
            </a:xfrm>
          </p:grpSpPr>
          <p:sp>
            <p:nvSpPr>
              <p:cNvPr id="1726503" name="Rectangle 39"/>
              <p:cNvSpPr>
                <a:spLocks noChangeArrowheads="1"/>
              </p:cNvSpPr>
              <p:nvPr/>
            </p:nvSpPr>
            <p:spPr bwMode="auto">
              <a:xfrm>
                <a:off x="2183" y="1880"/>
                <a:ext cx="1447" cy="1432"/>
              </a:xfrm>
              <a:prstGeom prst="rect">
                <a:avLst/>
              </a:prstGeom>
              <a:solidFill>
                <a:srgbClr val="FFFF99"/>
              </a:solidFill>
              <a:ln w="38100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FontTx/>
                  <a:buNone/>
                </a:pPr>
                <a:endParaRPr lang="en-US" sz="1600">
                  <a:latin typeface="Tahoma" panose="020B0604030504040204" pitchFamily="34" charset="0"/>
                </a:endParaRPr>
              </a:p>
            </p:txBody>
          </p:sp>
          <p:grpSp>
            <p:nvGrpSpPr>
              <p:cNvPr id="1726504" name="Group 40"/>
              <p:cNvGrpSpPr>
                <a:grpSpLocks/>
              </p:cNvGrpSpPr>
              <p:nvPr/>
            </p:nvGrpSpPr>
            <p:grpSpPr bwMode="auto">
              <a:xfrm>
                <a:off x="2183" y="1886"/>
                <a:ext cx="1447" cy="1434"/>
                <a:chOff x="2183" y="1886"/>
                <a:chExt cx="1447" cy="1434"/>
              </a:xfrm>
            </p:grpSpPr>
            <p:grpSp>
              <p:nvGrpSpPr>
                <p:cNvPr id="1726505" name="Group 41"/>
                <p:cNvGrpSpPr>
                  <a:grpSpLocks/>
                </p:cNvGrpSpPr>
                <p:nvPr/>
              </p:nvGrpSpPr>
              <p:grpSpPr bwMode="auto">
                <a:xfrm>
                  <a:off x="2183" y="1886"/>
                  <a:ext cx="1447" cy="1434"/>
                  <a:chOff x="1255" y="1886"/>
                  <a:chExt cx="1447" cy="1434"/>
                </a:xfrm>
              </p:grpSpPr>
              <p:sp>
                <p:nvSpPr>
                  <p:cNvPr id="1726506" name="Freeform 42"/>
                  <p:cNvSpPr>
                    <a:spLocks/>
                  </p:cNvSpPr>
                  <p:nvPr/>
                </p:nvSpPr>
                <p:spPr bwMode="auto">
                  <a:xfrm>
                    <a:off x="1490" y="1887"/>
                    <a:ext cx="629" cy="493"/>
                  </a:xfrm>
                  <a:custGeom>
                    <a:avLst/>
                    <a:gdLst>
                      <a:gd name="T0" fmla="*/ 0 w 629"/>
                      <a:gd name="T1" fmla="*/ 167 h 493"/>
                      <a:gd name="T2" fmla="*/ 30 w 629"/>
                      <a:gd name="T3" fmla="*/ 265 h 493"/>
                      <a:gd name="T4" fmla="*/ 53 w 629"/>
                      <a:gd name="T5" fmla="*/ 273 h 493"/>
                      <a:gd name="T6" fmla="*/ 106 w 629"/>
                      <a:gd name="T7" fmla="*/ 326 h 493"/>
                      <a:gd name="T8" fmla="*/ 159 w 629"/>
                      <a:gd name="T9" fmla="*/ 440 h 493"/>
                      <a:gd name="T10" fmla="*/ 189 w 629"/>
                      <a:gd name="T11" fmla="*/ 478 h 493"/>
                      <a:gd name="T12" fmla="*/ 235 w 629"/>
                      <a:gd name="T13" fmla="*/ 493 h 493"/>
                      <a:gd name="T14" fmla="*/ 379 w 629"/>
                      <a:gd name="T15" fmla="*/ 455 h 493"/>
                      <a:gd name="T16" fmla="*/ 424 w 629"/>
                      <a:gd name="T17" fmla="*/ 387 h 493"/>
                      <a:gd name="T18" fmla="*/ 470 w 629"/>
                      <a:gd name="T19" fmla="*/ 341 h 493"/>
                      <a:gd name="T20" fmla="*/ 500 w 629"/>
                      <a:gd name="T21" fmla="*/ 303 h 493"/>
                      <a:gd name="T22" fmla="*/ 523 w 629"/>
                      <a:gd name="T23" fmla="*/ 228 h 493"/>
                      <a:gd name="T24" fmla="*/ 515 w 629"/>
                      <a:gd name="T25" fmla="*/ 197 h 493"/>
                      <a:gd name="T26" fmla="*/ 538 w 629"/>
                      <a:gd name="T27" fmla="*/ 190 h 493"/>
                      <a:gd name="T28" fmla="*/ 583 w 629"/>
                      <a:gd name="T29" fmla="*/ 174 h 493"/>
                      <a:gd name="T30" fmla="*/ 629 w 629"/>
                      <a:gd name="T31" fmla="*/ 0 h 4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629" h="493">
                        <a:moveTo>
                          <a:pt x="0" y="167"/>
                        </a:moveTo>
                        <a:cubicBezTo>
                          <a:pt x="6" y="185"/>
                          <a:pt x="18" y="253"/>
                          <a:pt x="30" y="265"/>
                        </a:cubicBezTo>
                        <a:cubicBezTo>
                          <a:pt x="36" y="271"/>
                          <a:pt x="46" y="269"/>
                          <a:pt x="53" y="273"/>
                        </a:cubicBezTo>
                        <a:cubicBezTo>
                          <a:pt x="78" y="286"/>
                          <a:pt x="91" y="304"/>
                          <a:pt x="106" y="326"/>
                        </a:cubicBezTo>
                        <a:cubicBezTo>
                          <a:pt x="122" y="377"/>
                          <a:pt x="126" y="401"/>
                          <a:pt x="159" y="440"/>
                        </a:cubicBezTo>
                        <a:cubicBezTo>
                          <a:pt x="167" y="450"/>
                          <a:pt x="177" y="471"/>
                          <a:pt x="189" y="478"/>
                        </a:cubicBezTo>
                        <a:cubicBezTo>
                          <a:pt x="203" y="486"/>
                          <a:pt x="220" y="488"/>
                          <a:pt x="235" y="493"/>
                        </a:cubicBezTo>
                        <a:cubicBezTo>
                          <a:pt x="283" y="480"/>
                          <a:pt x="331" y="469"/>
                          <a:pt x="379" y="455"/>
                        </a:cubicBezTo>
                        <a:cubicBezTo>
                          <a:pt x="414" y="402"/>
                          <a:pt x="399" y="424"/>
                          <a:pt x="424" y="387"/>
                        </a:cubicBezTo>
                        <a:cubicBezTo>
                          <a:pt x="436" y="369"/>
                          <a:pt x="470" y="341"/>
                          <a:pt x="470" y="341"/>
                        </a:cubicBezTo>
                        <a:cubicBezTo>
                          <a:pt x="494" y="263"/>
                          <a:pt x="454" y="375"/>
                          <a:pt x="500" y="303"/>
                        </a:cubicBezTo>
                        <a:cubicBezTo>
                          <a:pt x="506" y="293"/>
                          <a:pt x="519" y="244"/>
                          <a:pt x="523" y="228"/>
                        </a:cubicBezTo>
                        <a:cubicBezTo>
                          <a:pt x="520" y="218"/>
                          <a:pt x="511" y="207"/>
                          <a:pt x="515" y="197"/>
                        </a:cubicBezTo>
                        <a:cubicBezTo>
                          <a:pt x="518" y="190"/>
                          <a:pt x="530" y="193"/>
                          <a:pt x="538" y="190"/>
                        </a:cubicBezTo>
                        <a:cubicBezTo>
                          <a:pt x="553" y="185"/>
                          <a:pt x="583" y="174"/>
                          <a:pt x="583" y="174"/>
                        </a:cubicBezTo>
                        <a:cubicBezTo>
                          <a:pt x="616" y="126"/>
                          <a:pt x="629" y="57"/>
                          <a:pt x="629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07" name="Freeform 43"/>
                  <p:cNvSpPr>
                    <a:spLocks/>
                  </p:cNvSpPr>
                  <p:nvPr/>
                </p:nvSpPr>
                <p:spPr bwMode="auto">
                  <a:xfrm>
                    <a:off x="1892" y="1886"/>
                    <a:ext cx="566" cy="508"/>
                  </a:xfrm>
                  <a:custGeom>
                    <a:avLst/>
                    <a:gdLst>
                      <a:gd name="T0" fmla="*/ 0 w 566"/>
                      <a:gd name="T1" fmla="*/ 439 h 508"/>
                      <a:gd name="T2" fmla="*/ 46 w 566"/>
                      <a:gd name="T3" fmla="*/ 493 h 508"/>
                      <a:gd name="T4" fmla="*/ 91 w 566"/>
                      <a:gd name="T5" fmla="*/ 508 h 508"/>
                      <a:gd name="T6" fmla="*/ 144 w 566"/>
                      <a:gd name="T7" fmla="*/ 500 h 508"/>
                      <a:gd name="T8" fmla="*/ 190 w 566"/>
                      <a:gd name="T9" fmla="*/ 470 h 508"/>
                      <a:gd name="T10" fmla="*/ 455 w 566"/>
                      <a:gd name="T11" fmla="*/ 447 h 508"/>
                      <a:gd name="T12" fmla="*/ 508 w 566"/>
                      <a:gd name="T13" fmla="*/ 394 h 508"/>
                      <a:gd name="T14" fmla="*/ 561 w 566"/>
                      <a:gd name="T15" fmla="*/ 303 h 508"/>
                      <a:gd name="T16" fmla="*/ 523 w 566"/>
                      <a:gd name="T17" fmla="*/ 197 h 508"/>
                      <a:gd name="T18" fmla="*/ 500 w 566"/>
                      <a:gd name="T19" fmla="*/ 45 h 508"/>
                      <a:gd name="T20" fmla="*/ 508 w 566"/>
                      <a:gd name="T21" fmla="*/ 0 h 5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66" h="508">
                        <a:moveTo>
                          <a:pt x="0" y="439"/>
                        </a:moveTo>
                        <a:cubicBezTo>
                          <a:pt x="7" y="460"/>
                          <a:pt x="26" y="483"/>
                          <a:pt x="46" y="493"/>
                        </a:cubicBezTo>
                        <a:cubicBezTo>
                          <a:pt x="60" y="500"/>
                          <a:pt x="91" y="508"/>
                          <a:pt x="91" y="508"/>
                        </a:cubicBezTo>
                        <a:cubicBezTo>
                          <a:pt x="109" y="505"/>
                          <a:pt x="127" y="506"/>
                          <a:pt x="144" y="500"/>
                        </a:cubicBezTo>
                        <a:cubicBezTo>
                          <a:pt x="161" y="493"/>
                          <a:pt x="190" y="470"/>
                          <a:pt x="190" y="470"/>
                        </a:cubicBezTo>
                        <a:cubicBezTo>
                          <a:pt x="287" y="476"/>
                          <a:pt x="365" y="478"/>
                          <a:pt x="455" y="447"/>
                        </a:cubicBezTo>
                        <a:cubicBezTo>
                          <a:pt x="467" y="412"/>
                          <a:pt x="471" y="404"/>
                          <a:pt x="508" y="394"/>
                        </a:cubicBezTo>
                        <a:cubicBezTo>
                          <a:pt x="538" y="364"/>
                          <a:pt x="547" y="342"/>
                          <a:pt x="561" y="303"/>
                        </a:cubicBezTo>
                        <a:cubicBezTo>
                          <a:pt x="544" y="209"/>
                          <a:pt x="566" y="240"/>
                          <a:pt x="523" y="197"/>
                        </a:cubicBezTo>
                        <a:cubicBezTo>
                          <a:pt x="514" y="146"/>
                          <a:pt x="517" y="94"/>
                          <a:pt x="500" y="45"/>
                        </a:cubicBezTo>
                        <a:cubicBezTo>
                          <a:pt x="503" y="30"/>
                          <a:pt x="508" y="0"/>
                          <a:pt x="508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08" name="Freeform 44"/>
                  <p:cNvSpPr>
                    <a:spLocks/>
                  </p:cNvSpPr>
                  <p:nvPr/>
                </p:nvSpPr>
                <p:spPr bwMode="auto">
                  <a:xfrm>
                    <a:off x="2263" y="2357"/>
                    <a:ext cx="432" cy="121"/>
                  </a:xfrm>
                  <a:custGeom>
                    <a:avLst/>
                    <a:gdLst>
                      <a:gd name="T0" fmla="*/ 432 w 432"/>
                      <a:gd name="T1" fmla="*/ 68 h 121"/>
                      <a:gd name="T2" fmla="*/ 310 w 432"/>
                      <a:gd name="T3" fmla="*/ 83 h 121"/>
                      <a:gd name="T4" fmla="*/ 295 w 432"/>
                      <a:gd name="T5" fmla="*/ 106 h 121"/>
                      <a:gd name="T6" fmla="*/ 250 w 432"/>
                      <a:gd name="T7" fmla="*/ 121 h 121"/>
                      <a:gd name="T8" fmla="*/ 182 w 432"/>
                      <a:gd name="T9" fmla="*/ 98 h 121"/>
                      <a:gd name="T10" fmla="*/ 121 w 432"/>
                      <a:gd name="T11" fmla="*/ 68 h 121"/>
                      <a:gd name="T12" fmla="*/ 0 w 432"/>
                      <a:gd name="T13" fmla="*/ 0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2" h="121">
                        <a:moveTo>
                          <a:pt x="432" y="68"/>
                        </a:moveTo>
                        <a:cubicBezTo>
                          <a:pt x="391" y="71"/>
                          <a:pt x="342" y="57"/>
                          <a:pt x="310" y="83"/>
                        </a:cubicBezTo>
                        <a:cubicBezTo>
                          <a:pt x="303" y="89"/>
                          <a:pt x="303" y="101"/>
                          <a:pt x="295" y="106"/>
                        </a:cubicBezTo>
                        <a:cubicBezTo>
                          <a:pt x="282" y="114"/>
                          <a:pt x="250" y="121"/>
                          <a:pt x="250" y="121"/>
                        </a:cubicBezTo>
                        <a:cubicBezTo>
                          <a:pt x="227" y="113"/>
                          <a:pt x="205" y="106"/>
                          <a:pt x="182" y="98"/>
                        </a:cubicBezTo>
                        <a:cubicBezTo>
                          <a:pt x="163" y="80"/>
                          <a:pt x="146" y="76"/>
                          <a:pt x="121" y="68"/>
                        </a:cubicBezTo>
                        <a:cubicBezTo>
                          <a:pt x="84" y="44"/>
                          <a:pt x="20" y="42"/>
                          <a:pt x="0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09" name="Freeform 45"/>
                  <p:cNvSpPr>
                    <a:spLocks/>
                  </p:cNvSpPr>
                  <p:nvPr/>
                </p:nvSpPr>
                <p:spPr bwMode="auto">
                  <a:xfrm>
                    <a:off x="1489" y="1887"/>
                    <a:ext cx="54" cy="167"/>
                  </a:xfrm>
                  <a:custGeom>
                    <a:avLst/>
                    <a:gdLst>
                      <a:gd name="T0" fmla="*/ 1 w 54"/>
                      <a:gd name="T1" fmla="*/ 167 h 167"/>
                      <a:gd name="T2" fmla="*/ 8 w 54"/>
                      <a:gd name="T3" fmla="*/ 114 h 167"/>
                      <a:gd name="T4" fmla="*/ 31 w 54"/>
                      <a:gd name="T5" fmla="*/ 106 h 167"/>
                      <a:gd name="T6" fmla="*/ 54 w 54"/>
                      <a:gd name="T7" fmla="*/ 23 h 167"/>
                      <a:gd name="T8" fmla="*/ 46 w 54"/>
                      <a:gd name="T9" fmla="*/ 0 h 1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4" h="167">
                        <a:moveTo>
                          <a:pt x="1" y="167"/>
                        </a:moveTo>
                        <a:cubicBezTo>
                          <a:pt x="3" y="149"/>
                          <a:pt x="0" y="130"/>
                          <a:pt x="8" y="114"/>
                        </a:cubicBezTo>
                        <a:cubicBezTo>
                          <a:pt x="12" y="107"/>
                          <a:pt x="25" y="112"/>
                          <a:pt x="31" y="106"/>
                        </a:cubicBezTo>
                        <a:cubicBezTo>
                          <a:pt x="48" y="90"/>
                          <a:pt x="46" y="45"/>
                          <a:pt x="54" y="23"/>
                        </a:cubicBezTo>
                        <a:cubicBezTo>
                          <a:pt x="51" y="15"/>
                          <a:pt x="46" y="0"/>
                          <a:pt x="46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10" name="Freeform 46"/>
                  <p:cNvSpPr>
                    <a:spLocks/>
                  </p:cNvSpPr>
                  <p:nvPr/>
                </p:nvSpPr>
                <p:spPr bwMode="auto">
                  <a:xfrm>
                    <a:off x="1255" y="2327"/>
                    <a:ext cx="379" cy="106"/>
                  </a:xfrm>
                  <a:custGeom>
                    <a:avLst/>
                    <a:gdLst>
                      <a:gd name="T0" fmla="*/ 0 w 379"/>
                      <a:gd name="T1" fmla="*/ 106 h 106"/>
                      <a:gd name="T2" fmla="*/ 38 w 379"/>
                      <a:gd name="T3" fmla="*/ 98 h 106"/>
                      <a:gd name="T4" fmla="*/ 83 w 379"/>
                      <a:gd name="T5" fmla="*/ 83 h 106"/>
                      <a:gd name="T6" fmla="*/ 242 w 379"/>
                      <a:gd name="T7" fmla="*/ 91 h 106"/>
                      <a:gd name="T8" fmla="*/ 265 w 379"/>
                      <a:gd name="T9" fmla="*/ 76 h 106"/>
                      <a:gd name="T10" fmla="*/ 288 w 379"/>
                      <a:gd name="T11" fmla="*/ 68 h 106"/>
                      <a:gd name="T12" fmla="*/ 318 w 379"/>
                      <a:gd name="T13" fmla="*/ 38 h 106"/>
                      <a:gd name="T14" fmla="*/ 333 w 379"/>
                      <a:gd name="T15" fmla="*/ 22 h 106"/>
                      <a:gd name="T16" fmla="*/ 379 w 379"/>
                      <a:gd name="T17" fmla="*/ 0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79" h="106">
                        <a:moveTo>
                          <a:pt x="0" y="106"/>
                        </a:moveTo>
                        <a:cubicBezTo>
                          <a:pt x="13" y="103"/>
                          <a:pt x="26" y="101"/>
                          <a:pt x="38" y="98"/>
                        </a:cubicBezTo>
                        <a:cubicBezTo>
                          <a:pt x="53" y="94"/>
                          <a:pt x="83" y="83"/>
                          <a:pt x="83" y="83"/>
                        </a:cubicBezTo>
                        <a:cubicBezTo>
                          <a:pt x="150" y="101"/>
                          <a:pt x="151" y="97"/>
                          <a:pt x="242" y="91"/>
                        </a:cubicBezTo>
                        <a:cubicBezTo>
                          <a:pt x="250" y="86"/>
                          <a:pt x="257" y="80"/>
                          <a:pt x="265" y="76"/>
                        </a:cubicBezTo>
                        <a:cubicBezTo>
                          <a:pt x="272" y="72"/>
                          <a:pt x="282" y="74"/>
                          <a:pt x="288" y="68"/>
                        </a:cubicBezTo>
                        <a:cubicBezTo>
                          <a:pt x="326" y="29"/>
                          <a:pt x="258" y="56"/>
                          <a:pt x="318" y="38"/>
                        </a:cubicBezTo>
                        <a:cubicBezTo>
                          <a:pt x="323" y="33"/>
                          <a:pt x="327" y="26"/>
                          <a:pt x="333" y="22"/>
                        </a:cubicBezTo>
                        <a:cubicBezTo>
                          <a:pt x="345" y="14"/>
                          <a:pt x="379" y="18"/>
                          <a:pt x="379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11" name="Freeform 47"/>
                  <p:cNvSpPr>
                    <a:spLocks/>
                  </p:cNvSpPr>
                  <p:nvPr/>
                </p:nvSpPr>
                <p:spPr bwMode="auto">
                  <a:xfrm>
                    <a:off x="1543" y="2372"/>
                    <a:ext cx="696" cy="485"/>
                  </a:xfrm>
                  <a:custGeom>
                    <a:avLst/>
                    <a:gdLst>
                      <a:gd name="T0" fmla="*/ 0 w 696"/>
                      <a:gd name="T1" fmla="*/ 23 h 485"/>
                      <a:gd name="T2" fmla="*/ 22 w 696"/>
                      <a:gd name="T3" fmla="*/ 197 h 485"/>
                      <a:gd name="T4" fmla="*/ 30 w 696"/>
                      <a:gd name="T5" fmla="*/ 349 h 485"/>
                      <a:gd name="T6" fmla="*/ 295 w 696"/>
                      <a:gd name="T7" fmla="*/ 485 h 485"/>
                      <a:gd name="T8" fmla="*/ 508 w 696"/>
                      <a:gd name="T9" fmla="*/ 463 h 485"/>
                      <a:gd name="T10" fmla="*/ 553 w 696"/>
                      <a:gd name="T11" fmla="*/ 409 h 485"/>
                      <a:gd name="T12" fmla="*/ 689 w 696"/>
                      <a:gd name="T13" fmla="*/ 341 h 485"/>
                      <a:gd name="T14" fmla="*/ 659 w 696"/>
                      <a:gd name="T15" fmla="*/ 121 h 485"/>
                      <a:gd name="T16" fmla="*/ 636 w 696"/>
                      <a:gd name="T17" fmla="*/ 31 h 485"/>
                      <a:gd name="T18" fmla="*/ 629 w 696"/>
                      <a:gd name="T19" fmla="*/ 0 h 4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96" h="485">
                        <a:moveTo>
                          <a:pt x="0" y="23"/>
                        </a:moveTo>
                        <a:cubicBezTo>
                          <a:pt x="59" y="64"/>
                          <a:pt x="26" y="121"/>
                          <a:pt x="22" y="197"/>
                        </a:cubicBezTo>
                        <a:cubicBezTo>
                          <a:pt x="25" y="248"/>
                          <a:pt x="25" y="298"/>
                          <a:pt x="30" y="349"/>
                        </a:cubicBezTo>
                        <a:cubicBezTo>
                          <a:pt x="40" y="464"/>
                          <a:pt x="215" y="479"/>
                          <a:pt x="295" y="485"/>
                        </a:cubicBezTo>
                        <a:cubicBezTo>
                          <a:pt x="366" y="476"/>
                          <a:pt x="438" y="476"/>
                          <a:pt x="508" y="463"/>
                        </a:cubicBezTo>
                        <a:cubicBezTo>
                          <a:pt x="524" y="446"/>
                          <a:pt x="537" y="426"/>
                          <a:pt x="553" y="409"/>
                        </a:cubicBezTo>
                        <a:cubicBezTo>
                          <a:pt x="575" y="349"/>
                          <a:pt x="633" y="348"/>
                          <a:pt x="689" y="341"/>
                        </a:cubicBezTo>
                        <a:cubicBezTo>
                          <a:pt x="686" y="296"/>
                          <a:pt x="696" y="161"/>
                          <a:pt x="659" y="121"/>
                        </a:cubicBezTo>
                        <a:cubicBezTo>
                          <a:pt x="636" y="52"/>
                          <a:pt x="650" y="100"/>
                          <a:pt x="636" y="31"/>
                        </a:cubicBezTo>
                        <a:cubicBezTo>
                          <a:pt x="634" y="21"/>
                          <a:pt x="629" y="0"/>
                          <a:pt x="629" y="0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12" name="Freeform 48"/>
                  <p:cNvSpPr>
                    <a:spLocks/>
                  </p:cNvSpPr>
                  <p:nvPr/>
                </p:nvSpPr>
                <p:spPr bwMode="auto">
                  <a:xfrm>
                    <a:off x="2104" y="2766"/>
                    <a:ext cx="598" cy="122"/>
                  </a:xfrm>
                  <a:custGeom>
                    <a:avLst/>
                    <a:gdLst>
                      <a:gd name="T0" fmla="*/ 0 w 598"/>
                      <a:gd name="T1" fmla="*/ 0 h 122"/>
                      <a:gd name="T2" fmla="*/ 128 w 598"/>
                      <a:gd name="T3" fmla="*/ 76 h 122"/>
                      <a:gd name="T4" fmla="*/ 227 w 598"/>
                      <a:gd name="T5" fmla="*/ 122 h 122"/>
                      <a:gd name="T6" fmla="*/ 386 w 598"/>
                      <a:gd name="T7" fmla="*/ 91 h 122"/>
                      <a:gd name="T8" fmla="*/ 598 w 598"/>
                      <a:gd name="T9" fmla="*/ 99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98" h="122">
                        <a:moveTo>
                          <a:pt x="0" y="0"/>
                        </a:moveTo>
                        <a:cubicBezTo>
                          <a:pt x="19" y="82"/>
                          <a:pt x="57" y="56"/>
                          <a:pt x="128" y="76"/>
                        </a:cubicBezTo>
                        <a:cubicBezTo>
                          <a:pt x="164" y="86"/>
                          <a:pt x="192" y="110"/>
                          <a:pt x="227" y="122"/>
                        </a:cubicBezTo>
                        <a:cubicBezTo>
                          <a:pt x="279" y="108"/>
                          <a:pt x="333" y="102"/>
                          <a:pt x="386" y="91"/>
                        </a:cubicBezTo>
                        <a:cubicBezTo>
                          <a:pt x="593" y="99"/>
                          <a:pt x="523" y="99"/>
                          <a:pt x="598" y="99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13" name="Freeform 49"/>
                  <p:cNvSpPr>
                    <a:spLocks/>
                  </p:cNvSpPr>
                  <p:nvPr/>
                </p:nvSpPr>
                <p:spPr bwMode="auto">
                  <a:xfrm>
                    <a:off x="2264" y="2872"/>
                    <a:ext cx="67" cy="448"/>
                  </a:xfrm>
                  <a:custGeom>
                    <a:avLst/>
                    <a:gdLst>
                      <a:gd name="T0" fmla="*/ 44 w 67"/>
                      <a:gd name="T1" fmla="*/ 0 h 448"/>
                      <a:gd name="T2" fmla="*/ 37 w 67"/>
                      <a:gd name="T3" fmla="*/ 205 h 448"/>
                      <a:gd name="T4" fmla="*/ 37 w 67"/>
                      <a:gd name="T5" fmla="*/ 402 h 448"/>
                      <a:gd name="T6" fmla="*/ 67 w 67"/>
                      <a:gd name="T7" fmla="*/ 448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448">
                        <a:moveTo>
                          <a:pt x="44" y="0"/>
                        </a:moveTo>
                        <a:cubicBezTo>
                          <a:pt x="0" y="47"/>
                          <a:pt x="32" y="147"/>
                          <a:pt x="37" y="205"/>
                        </a:cubicBezTo>
                        <a:cubicBezTo>
                          <a:pt x="29" y="310"/>
                          <a:pt x="24" y="302"/>
                          <a:pt x="37" y="402"/>
                        </a:cubicBezTo>
                        <a:cubicBezTo>
                          <a:pt x="39" y="418"/>
                          <a:pt x="48" y="448"/>
                          <a:pt x="67" y="448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6514" name="Freeform 50"/>
                  <p:cNvSpPr>
                    <a:spLocks/>
                  </p:cNvSpPr>
                  <p:nvPr/>
                </p:nvSpPr>
                <p:spPr bwMode="auto">
                  <a:xfrm>
                    <a:off x="1702" y="2850"/>
                    <a:ext cx="182" cy="454"/>
                  </a:xfrm>
                  <a:custGeom>
                    <a:avLst/>
                    <a:gdLst>
                      <a:gd name="T0" fmla="*/ 38 w 182"/>
                      <a:gd name="T1" fmla="*/ 0 h 454"/>
                      <a:gd name="T2" fmla="*/ 0 w 182"/>
                      <a:gd name="T3" fmla="*/ 60 h 454"/>
                      <a:gd name="T4" fmla="*/ 38 w 182"/>
                      <a:gd name="T5" fmla="*/ 144 h 454"/>
                      <a:gd name="T6" fmla="*/ 76 w 182"/>
                      <a:gd name="T7" fmla="*/ 204 h 454"/>
                      <a:gd name="T8" fmla="*/ 98 w 182"/>
                      <a:gd name="T9" fmla="*/ 371 h 454"/>
                      <a:gd name="T10" fmla="*/ 114 w 182"/>
                      <a:gd name="T11" fmla="*/ 417 h 454"/>
                      <a:gd name="T12" fmla="*/ 159 w 182"/>
                      <a:gd name="T13" fmla="*/ 447 h 454"/>
                      <a:gd name="T14" fmla="*/ 182 w 182"/>
                      <a:gd name="T15" fmla="*/ 454 h 4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2" h="454">
                        <a:moveTo>
                          <a:pt x="38" y="0"/>
                        </a:moveTo>
                        <a:cubicBezTo>
                          <a:pt x="23" y="22"/>
                          <a:pt x="8" y="34"/>
                          <a:pt x="0" y="60"/>
                        </a:cubicBezTo>
                        <a:cubicBezTo>
                          <a:pt x="7" y="103"/>
                          <a:pt x="2" y="121"/>
                          <a:pt x="38" y="144"/>
                        </a:cubicBezTo>
                        <a:cubicBezTo>
                          <a:pt x="53" y="166"/>
                          <a:pt x="67" y="179"/>
                          <a:pt x="76" y="204"/>
                        </a:cubicBezTo>
                        <a:cubicBezTo>
                          <a:pt x="65" y="266"/>
                          <a:pt x="79" y="313"/>
                          <a:pt x="98" y="371"/>
                        </a:cubicBezTo>
                        <a:cubicBezTo>
                          <a:pt x="103" y="386"/>
                          <a:pt x="103" y="406"/>
                          <a:pt x="114" y="417"/>
                        </a:cubicBezTo>
                        <a:cubicBezTo>
                          <a:pt x="140" y="443"/>
                          <a:pt x="127" y="437"/>
                          <a:pt x="159" y="447"/>
                        </a:cubicBezTo>
                        <a:cubicBezTo>
                          <a:pt x="167" y="449"/>
                          <a:pt x="182" y="454"/>
                          <a:pt x="182" y="454"/>
                        </a:cubicBezTo>
                      </a:path>
                    </a:pathLst>
                  </a:custGeom>
                  <a:noFill/>
                  <a:ln w="28575" cap="flat" cmpd="sng">
                    <a:solidFill>
                      <a:schemeClr val="tx1"/>
                    </a:solidFill>
                    <a:prstDash val="sysDot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26515" name="Freeform 51"/>
                <p:cNvSpPr>
                  <a:spLocks/>
                </p:cNvSpPr>
                <p:nvPr/>
              </p:nvSpPr>
              <p:spPr bwMode="auto">
                <a:xfrm>
                  <a:off x="2190" y="2799"/>
                  <a:ext cx="341" cy="114"/>
                </a:xfrm>
                <a:custGeom>
                  <a:avLst/>
                  <a:gdLst>
                    <a:gd name="T0" fmla="*/ 0 w 341"/>
                    <a:gd name="T1" fmla="*/ 114 h 114"/>
                    <a:gd name="T2" fmla="*/ 122 w 341"/>
                    <a:gd name="T3" fmla="*/ 106 h 114"/>
                    <a:gd name="T4" fmla="*/ 144 w 341"/>
                    <a:gd name="T5" fmla="*/ 91 h 114"/>
                    <a:gd name="T6" fmla="*/ 266 w 341"/>
                    <a:gd name="T7" fmla="*/ 53 h 114"/>
                    <a:gd name="T8" fmla="*/ 341 w 341"/>
                    <a:gd name="T9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1" h="114">
                      <a:moveTo>
                        <a:pt x="0" y="114"/>
                      </a:moveTo>
                      <a:cubicBezTo>
                        <a:pt x="41" y="111"/>
                        <a:pt x="82" y="112"/>
                        <a:pt x="122" y="106"/>
                      </a:cubicBezTo>
                      <a:cubicBezTo>
                        <a:pt x="131" y="105"/>
                        <a:pt x="136" y="95"/>
                        <a:pt x="144" y="91"/>
                      </a:cubicBezTo>
                      <a:cubicBezTo>
                        <a:pt x="181" y="73"/>
                        <a:pt x="226" y="63"/>
                        <a:pt x="266" y="53"/>
                      </a:cubicBezTo>
                      <a:cubicBezTo>
                        <a:pt x="293" y="12"/>
                        <a:pt x="310" y="35"/>
                        <a:pt x="341" y="0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1"/>
                  </a:solidFill>
                  <a:prstDash val="sysDot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folHlink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726516" name="Group 52"/>
            <p:cNvGrpSpPr>
              <a:grpSpLocks/>
            </p:cNvGrpSpPr>
            <p:nvPr/>
          </p:nvGrpSpPr>
          <p:grpSpPr bwMode="auto">
            <a:xfrm>
              <a:off x="2241" y="1998"/>
              <a:ext cx="1356" cy="1187"/>
              <a:chOff x="2241" y="1998"/>
              <a:chExt cx="1356" cy="1187"/>
            </a:xfrm>
          </p:grpSpPr>
          <p:sp>
            <p:nvSpPr>
              <p:cNvPr id="1726517" name="Text Box 53"/>
              <p:cNvSpPr txBox="1">
                <a:spLocks noChangeArrowheads="1"/>
              </p:cNvSpPr>
              <p:nvPr/>
            </p:nvSpPr>
            <p:spPr bwMode="auto">
              <a:xfrm>
                <a:off x="2241" y="2054"/>
                <a:ext cx="19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A</a:t>
                </a:r>
              </a:p>
            </p:txBody>
          </p:sp>
          <p:sp>
            <p:nvSpPr>
              <p:cNvPr id="1726518" name="Text Box 54"/>
              <p:cNvSpPr txBox="1">
                <a:spLocks noChangeArrowheads="1"/>
              </p:cNvSpPr>
              <p:nvPr/>
            </p:nvSpPr>
            <p:spPr bwMode="auto">
              <a:xfrm>
                <a:off x="2588" y="199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B</a:t>
                </a:r>
              </a:p>
            </p:txBody>
          </p:sp>
          <p:sp>
            <p:nvSpPr>
              <p:cNvPr id="1726519" name="Text Box 55"/>
              <p:cNvSpPr txBox="1">
                <a:spLocks noChangeArrowheads="1"/>
              </p:cNvSpPr>
              <p:nvPr/>
            </p:nvSpPr>
            <p:spPr bwMode="auto">
              <a:xfrm>
                <a:off x="3253" y="2541"/>
                <a:ext cx="20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G</a:t>
                </a:r>
              </a:p>
            </p:txBody>
          </p:sp>
          <p:sp>
            <p:nvSpPr>
              <p:cNvPr id="1726520" name="Text Box 56"/>
              <p:cNvSpPr txBox="1">
                <a:spLocks noChangeArrowheads="1"/>
              </p:cNvSpPr>
              <p:nvPr/>
            </p:nvSpPr>
            <p:spPr bwMode="auto">
              <a:xfrm>
                <a:off x="3394" y="2031"/>
                <a:ext cx="20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D</a:t>
                </a:r>
              </a:p>
            </p:txBody>
          </p:sp>
          <p:sp>
            <p:nvSpPr>
              <p:cNvPr id="1726521" name="Text Box 57"/>
              <p:cNvSpPr txBox="1">
                <a:spLocks noChangeArrowheads="1"/>
              </p:cNvSpPr>
              <p:nvPr/>
            </p:nvSpPr>
            <p:spPr bwMode="auto">
              <a:xfrm>
                <a:off x="3043" y="2059"/>
                <a:ext cx="19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C</a:t>
                </a:r>
              </a:p>
            </p:txBody>
          </p:sp>
          <p:sp>
            <p:nvSpPr>
              <p:cNvPr id="1726522" name="Text Box 58"/>
              <p:cNvSpPr txBox="1">
                <a:spLocks noChangeArrowheads="1"/>
              </p:cNvSpPr>
              <p:nvPr/>
            </p:nvSpPr>
            <p:spPr bwMode="auto">
              <a:xfrm>
                <a:off x="2691" y="2533"/>
                <a:ext cx="183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F</a:t>
                </a:r>
              </a:p>
            </p:txBody>
          </p:sp>
          <p:sp>
            <p:nvSpPr>
              <p:cNvPr id="1726523" name="Text Box 59"/>
              <p:cNvSpPr txBox="1">
                <a:spLocks noChangeArrowheads="1"/>
              </p:cNvSpPr>
              <p:nvPr/>
            </p:nvSpPr>
            <p:spPr bwMode="auto">
              <a:xfrm>
                <a:off x="2333" y="2902"/>
                <a:ext cx="20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H</a:t>
                </a:r>
              </a:p>
            </p:txBody>
          </p:sp>
          <p:sp>
            <p:nvSpPr>
              <p:cNvPr id="1726524" name="Text Box 60"/>
              <p:cNvSpPr txBox="1">
                <a:spLocks noChangeArrowheads="1"/>
              </p:cNvSpPr>
              <p:nvPr/>
            </p:nvSpPr>
            <p:spPr bwMode="auto">
              <a:xfrm>
                <a:off x="2883" y="2945"/>
                <a:ext cx="164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I</a:t>
                </a:r>
              </a:p>
            </p:txBody>
          </p:sp>
          <p:sp>
            <p:nvSpPr>
              <p:cNvPr id="1726525" name="Text Box 61"/>
              <p:cNvSpPr txBox="1">
                <a:spLocks noChangeArrowheads="1"/>
              </p:cNvSpPr>
              <p:nvPr/>
            </p:nvSpPr>
            <p:spPr bwMode="auto">
              <a:xfrm>
                <a:off x="3313" y="2973"/>
                <a:ext cx="16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J</a:t>
                </a:r>
              </a:p>
            </p:txBody>
          </p:sp>
          <p:sp>
            <p:nvSpPr>
              <p:cNvPr id="1726526" name="Text Box 62"/>
              <p:cNvSpPr txBox="1">
                <a:spLocks noChangeArrowheads="1"/>
              </p:cNvSpPr>
              <p:nvPr/>
            </p:nvSpPr>
            <p:spPr bwMode="auto">
              <a:xfrm>
                <a:off x="2269" y="2534"/>
                <a:ext cx="18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1600">
                    <a:latin typeface="Tahoma" panose="020B0604030504040204" pitchFamily="34" charset="0"/>
                  </a:rPr>
                  <a:t>E</a:t>
                </a:r>
              </a:p>
            </p:txBody>
          </p:sp>
        </p:grpSp>
      </p:grpSp>
      <p:pic>
        <p:nvPicPr>
          <p:cNvPr id="1726527" name="Picture 63" descr="olives-rotat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2589932"/>
            <a:ext cx="2284412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6528" name="Text Box 64"/>
          <p:cNvSpPr txBox="1">
            <a:spLocks noChangeArrowheads="1"/>
          </p:cNvSpPr>
          <p:nvPr/>
        </p:nvSpPr>
        <p:spPr bwMode="auto">
          <a:xfrm>
            <a:off x="2749551" y="5506169"/>
            <a:ext cx="38211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None/>
            </a:pPr>
            <a:r>
              <a:rPr lang="en-US"/>
              <a:t>“Graphcut textures” </a:t>
            </a:r>
            <a:r>
              <a:rPr lang="en-US" sz="2000"/>
              <a:t>[Kwatra et al 03]</a:t>
            </a:r>
          </a:p>
        </p:txBody>
      </p:sp>
    </p:spTree>
    <p:extLst>
      <p:ext uri="{BB962C8B-B14F-4D97-AF65-F5344CB8AC3E}">
        <p14:creationId xmlns:p14="http://schemas.microsoft.com/office/powerpoint/2010/main" val="62514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6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6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6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6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26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26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26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26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26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26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26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26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26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6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26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26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26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26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26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26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26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Graphcuts video textures</a:t>
            </a:r>
          </a:p>
        </p:txBody>
      </p:sp>
      <p:grpSp>
        <p:nvGrpSpPr>
          <p:cNvPr id="1728515" name="Group 3"/>
          <p:cNvGrpSpPr>
            <a:grpSpLocks/>
          </p:cNvGrpSpPr>
          <p:nvPr/>
        </p:nvGrpSpPr>
        <p:grpSpPr bwMode="auto">
          <a:xfrm>
            <a:off x="1970088" y="3375026"/>
            <a:ext cx="2779712" cy="2297113"/>
            <a:chOff x="401" y="2549"/>
            <a:chExt cx="1751" cy="1447"/>
          </a:xfrm>
        </p:grpSpPr>
        <p:sp>
          <p:nvSpPr>
            <p:cNvPr id="1728516" name="Text Box 4"/>
            <p:cNvSpPr txBox="1">
              <a:spLocks noChangeArrowheads="1"/>
            </p:cNvSpPr>
            <p:nvPr/>
          </p:nvSpPr>
          <p:spPr bwMode="auto">
            <a:xfrm>
              <a:off x="695" y="3784"/>
              <a:ext cx="9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FontTx/>
                <a:buNone/>
              </a:pPr>
              <a:r>
                <a:rPr lang="en-US" sz="1600">
                  <a:latin typeface="Tahoma" panose="020B0604030504040204" pitchFamily="34" charset="0"/>
                </a:rPr>
                <a:t>Short video clip</a:t>
              </a:r>
            </a:p>
          </p:txBody>
        </p:sp>
        <p:grpSp>
          <p:nvGrpSpPr>
            <p:cNvPr id="1728517" name="Group 5"/>
            <p:cNvGrpSpPr>
              <a:grpSpLocks/>
            </p:cNvGrpSpPr>
            <p:nvPr/>
          </p:nvGrpSpPr>
          <p:grpSpPr bwMode="auto">
            <a:xfrm>
              <a:off x="401" y="2549"/>
              <a:ext cx="1751" cy="1227"/>
              <a:chOff x="401" y="3003"/>
              <a:chExt cx="1410" cy="773"/>
            </a:xfrm>
          </p:grpSpPr>
          <p:sp>
            <p:nvSpPr>
              <p:cNvPr id="1728518" name="Freeform 6"/>
              <p:cNvSpPr>
                <a:spLocks/>
              </p:cNvSpPr>
              <p:nvPr/>
            </p:nvSpPr>
            <p:spPr bwMode="auto">
              <a:xfrm>
                <a:off x="409" y="3003"/>
                <a:ext cx="288" cy="773"/>
              </a:xfrm>
              <a:custGeom>
                <a:avLst/>
                <a:gdLst>
                  <a:gd name="T0" fmla="*/ 0 w 288"/>
                  <a:gd name="T1" fmla="*/ 204 h 773"/>
                  <a:gd name="T2" fmla="*/ 0 w 288"/>
                  <a:gd name="T3" fmla="*/ 773 h 773"/>
                  <a:gd name="T4" fmla="*/ 288 w 288"/>
                  <a:gd name="T5" fmla="*/ 546 h 773"/>
                  <a:gd name="T6" fmla="*/ 288 w 288"/>
                  <a:gd name="T7" fmla="*/ 0 h 773"/>
                  <a:gd name="T8" fmla="*/ 0 w 288"/>
                  <a:gd name="T9" fmla="*/ 204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773">
                    <a:moveTo>
                      <a:pt x="0" y="204"/>
                    </a:moveTo>
                    <a:lnTo>
                      <a:pt x="0" y="773"/>
                    </a:lnTo>
                    <a:lnTo>
                      <a:pt x="288" y="546"/>
                    </a:lnTo>
                    <a:lnTo>
                      <a:pt x="288" y="0"/>
                    </a:lnTo>
                    <a:lnTo>
                      <a:pt x="0" y="204"/>
                    </a:lnTo>
                    <a:close/>
                  </a:path>
                </a:pathLst>
              </a:custGeom>
              <a:solidFill>
                <a:srgbClr val="DDDDDD"/>
              </a:solidFill>
              <a:ln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19" name="Freeform 7"/>
              <p:cNvSpPr>
                <a:spLocks/>
              </p:cNvSpPr>
              <p:nvPr/>
            </p:nvSpPr>
            <p:spPr bwMode="auto">
              <a:xfrm>
                <a:off x="1521" y="3003"/>
                <a:ext cx="288" cy="773"/>
              </a:xfrm>
              <a:custGeom>
                <a:avLst/>
                <a:gdLst>
                  <a:gd name="T0" fmla="*/ 0 w 288"/>
                  <a:gd name="T1" fmla="*/ 204 h 773"/>
                  <a:gd name="T2" fmla="*/ 0 w 288"/>
                  <a:gd name="T3" fmla="*/ 773 h 773"/>
                  <a:gd name="T4" fmla="*/ 288 w 288"/>
                  <a:gd name="T5" fmla="*/ 546 h 773"/>
                  <a:gd name="T6" fmla="*/ 288 w 288"/>
                  <a:gd name="T7" fmla="*/ 0 h 773"/>
                  <a:gd name="T8" fmla="*/ 0 w 288"/>
                  <a:gd name="T9" fmla="*/ 204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773">
                    <a:moveTo>
                      <a:pt x="0" y="204"/>
                    </a:moveTo>
                    <a:lnTo>
                      <a:pt x="0" y="773"/>
                    </a:lnTo>
                    <a:lnTo>
                      <a:pt x="288" y="546"/>
                    </a:lnTo>
                    <a:lnTo>
                      <a:pt x="288" y="0"/>
                    </a:lnTo>
                    <a:lnTo>
                      <a:pt x="0" y="204"/>
                    </a:lnTo>
                    <a:close/>
                  </a:path>
                </a:pathLst>
              </a:custGeom>
              <a:solidFill>
                <a:srgbClr val="DDDDDD"/>
              </a:solidFill>
              <a:ln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20" name="Line 8"/>
              <p:cNvSpPr>
                <a:spLocks noChangeShapeType="1"/>
              </p:cNvSpPr>
              <p:nvPr/>
            </p:nvSpPr>
            <p:spPr bwMode="auto">
              <a:xfrm>
                <a:off x="697" y="3003"/>
                <a:ext cx="11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21" name="Line 9"/>
              <p:cNvSpPr>
                <a:spLocks noChangeShapeType="1"/>
              </p:cNvSpPr>
              <p:nvPr/>
            </p:nvSpPr>
            <p:spPr bwMode="auto">
              <a:xfrm>
                <a:off x="409" y="3195"/>
                <a:ext cx="11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22" name="Line 10"/>
              <p:cNvSpPr>
                <a:spLocks noChangeShapeType="1"/>
              </p:cNvSpPr>
              <p:nvPr/>
            </p:nvSpPr>
            <p:spPr bwMode="auto">
              <a:xfrm>
                <a:off x="401" y="3771"/>
                <a:ext cx="11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23" name="Line 11"/>
              <p:cNvSpPr>
                <a:spLocks noChangeShapeType="1"/>
              </p:cNvSpPr>
              <p:nvPr/>
            </p:nvSpPr>
            <p:spPr bwMode="auto">
              <a:xfrm>
                <a:off x="697" y="3547"/>
                <a:ext cx="111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728524" name="Group 12"/>
          <p:cNvGrpSpPr>
            <a:grpSpLocks/>
          </p:cNvGrpSpPr>
          <p:nvPr/>
        </p:nvGrpSpPr>
        <p:grpSpPr bwMode="auto">
          <a:xfrm>
            <a:off x="7392989" y="3241676"/>
            <a:ext cx="2790825" cy="2009775"/>
            <a:chOff x="4002" y="1142"/>
            <a:chExt cx="1758" cy="1266"/>
          </a:xfrm>
        </p:grpSpPr>
        <p:sp>
          <p:nvSpPr>
            <p:cNvPr id="1728525" name="Freeform 13"/>
            <p:cNvSpPr>
              <a:spLocks/>
            </p:cNvSpPr>
            <p:nvPr/>
          </p:nvSpPr>
          <p:spPr bwMode="auto">
            <a:xfrm>
              <a:off x="4012" y="1142"/>
              <a:ext cx="359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26" name="Freeform 14"/>
            <p:cNvSpPr>
              <a:spLocks/>
            </p:cNvSpPr>
            <p:nvPr/>
          </p:nvSpPr>
          <p:spPr bwMode="auto">
            <a:xfrm>
              <a:off x="5398" y="1142"/>
              <a:ext cx="360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27" name="Line 15"/>
            <p:cNvSpPr>
              <a:spLocks noChangeShapeType="1"/>
            </p:cNvSpPr>
            <p:nvPr/>
          </p:nvSpPr>
          <p:spPr bwMode="auto">
            <a:xfrm>
              <a:off x="4371" y="1142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28" name="Line 16"/>
            <p:cNvSpPr>
              <a:spLocks noChangeShapeType="1"/>
            </p:cNvSpPr>
            <p:nvPr/>
          </p:nvSpPr>
          <p:spPr bwMode="auto">
            <a:xfrm>
              <a:off x="4012" y="1456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29" name="Line 17"/>
            <p:cNvSpPr>
              <a:spLocks noChangeShapeType="1"/>
            </p:cNvSpPr>
            <p:nvPr/>
          </p:nvSpPr>
          <p:spPr bwMode="auto">
            <a:xfrm>
              <a:off x="4002" y="2400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0" name="Line 18"/>
            <p:cNvSpPr>
              <a:spLocks noChangeShapeType="1"/>
            </p:cNvSpPr>
            <p:nvPr/>
          </p:nvSpPr>
          <p:spPr bwMode="auto">
            <a:xfrm>
              <a:off x="4371" y="2033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1" name="Text Box 19"/>
            <p:cNvSpPr txBox="1">
              <a:spLocks noChangeArrowheads="1"/>
            </p:cNvSpPr>
            <p:nvPr/>
          </p:nvSpPr>
          <p:spPr bwMode="auto">
            <a:xfrm>
              <a:off x="5051" y="1478"/>
              <a:ext cx="33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3200">
                  <a:latin typeface="Tahoma" panose="020B0604030504040204" pitchFamily="34" charset="0"/>
                </a:rPr>
                <a:t> 2</a:t>
              </a:r>
            </a:p>
          </p:txBody>
        </p:sp>
      </p:grpSp>
      <p:grpSp>
        <p:nvGrpSpPr>
          <p:cNvPr id="1728532" name="Group 20"/>
          <p:cNvGrpSpPr>
            <a:grpSpLocks/>
          </p:cNvGrpSpPr>
          <p:nvPr/>
        </p:nvGrpSpPr>
        <p:grpSpPr bwMode="auto">
          <a:xfrm>
            <a:off x="5922964" y="3270251"/>
            <a:ext cx="2790825" cy="2009775"/>
            <a:chOff x="2145" y="1872"/>
            <a:chExt cx="1758" cy="1266"/>
          </a:xfrm>
        </p:grpSpPr>
        <p:sp>
          <p:nvSpPr>
            <p:cNvPr id="1728533" name="Freeform 21"/>
            <p:cNvSpPr>
              <a:spLocks/>
            </p:cNvSpPr>
            <p:nvPr/>
          </p:nvSpPr>
          <p:spPr bwMode="auto">
            <a:xfrm>
              <a:off x="2155" y="1872"/>
              <a:ext cx="359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4" name="Freeform 22"/>
            <p:cNvSpPr>
              <a:spLocks/>
            </p:cNvSpPr>
            <p:nvPr/>
          </p:nvSpPr>
          <p:spPr bwMode="auto">
            <a:xfrm>
              <a:off x="3541" y="1872"/>
              <a:ext cx="360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5" name="Line 23"/>
            <p:cNvSpPr>
              <a:spLocks noChangeShapeType="1"/>
            </p:cNvSpPr>
            <p:nvPr/>
          </p:nvSpPr>
          <p:spPr bwMode="auto">
            <a:xfrm>
              <a:off x="2514" y="1872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6" name="Line 24"/>
            <p:cNvSpPr>
              <a:spLocks noChangeShapeType="1"/>
            </p:cNvSpPr>
            <p:nvPr/>
          </p:nvSpPr>
          <p:spPr bwMode="auto">
            <a:xfrm>
              <a:off x="2155" y="2186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7" name="Line 25"/>
            <p:cNvSpPr>
              <a:spLocks noChangeShapeType="1"/>
            </p:cNvSpPr>
            <p:nvPr/>
          </p:nvSpPr>
          <p:spPr bwMode="auto">
            <a:xfrm>
              <a:off x="2145" y="3130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8" name="Line 26"/>
            <p:cNvSpPr>
              <a:spLocks noChangeShapeType="1"/>
            </p:cNvSpPr>
            <p:nvPr/>
          </p:nvSpPr>
          <p:spPr bwMode="auto">
            <a:xfrm>
              <a:off x="2514" y="2763"/>
              <a:ext cx="13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8539" name="Text Box 27"/>
            <p:cNvSpPr txBox="1">
              <a:spLocks noChangeArrowheads="1"/>
            </p:cNvSpPr>
            <p:nvPr/>
          </p:nvSpPr>
          <p:spPr bwMode="auto">
            <a:xfrm>
              <a:off x="2525" y="2185"/>
              <a:ext cx="25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3200">
                  <a:latin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1728540" name="Group 28"/>
          <p:cNvGrpSpPr>
            <a:grpSpLocks/>
          </p:cNvGrpSpPr>
          <p:nvPr/>
        </p:nvGrpSpPr>
        <p:grpSpPr bwMode="auto">
          <a:xfrm>
            <a:off x="7408863" y="3227389"/>
            <a:ext cx="1319212" cy="2039937"/>
            <a:chOff x="3707" y="2496"/>
            <a:chExt cx="831" cy="1285"/>
          </a:xfrm>
        </p:grpSpPr>
        <p:grpSp>
          <p:nvGrpSpPr>
            <p:cNvPr id="1728541" name="Group 29"/>
            <p:cNvGrpSpPr>
              <a:grpSpLocks/>
            </p:cNvGrpSpPr>
            <p:nvPr/>
          </p:nvGrpSpPr>
          <p:grpSpPr bwMode="auto">
            <a:xfrm>
              <a:off x="3707" y="2505"/>
              <a:ext cx="827" cy="1276"/>
              <a:chOff x="3675" y="2529"/>
              <a:chExt cx="827" cy="1276"/>
            </a:xfrm>
          </p:grpSpPr>
          <p:sp>
            <p:nvSpPr>
              <p:cNvPr id="1728542" name="Freeform 30"/>
              <p:cNvSpPr>
                <a:spLocks/>
              </p:cNvSpPr>
              <p:nvPr/>
            </p:nvSpPr>
            <p:spPr bwMode="auto">
              <a:xfrm>
                <a:off x="3675" y="2529"/>
                <a:ext cx="360" cy="1266"/>
              </a:xfrm>
              <a:custGeom>
                <a:avLst/>
                <a:gdLst>
                  <a:gd name="T0" fmla="*/ 0 w 288"/>
                  <a:gd name="T1" fmla="*/ 204 h 773"/>
                  <a:gd name="T2" fmla="*/ 0 w 288"/>
                  <a:gd name="T3" fmla="*/ 773 h 773"/>
                  <a:gd name="T4" fmla="*/ 288 w 288"/>
                  <a:gd name="T5" fmla="*/ 546 h 773"/>
                  <a:gd name="T6" fmla="*/ 288 w 288"/>
                  <a:gd name="T7" fmla="*/ 0 h 773"/>
                  <a:gd name="T8" fmla="*/ 0 w 288"/>
                  <a:gd name="T9" fmla="*/ 204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773">
                    <a:moveTo>
                      <a:pt x="0" y="204"/>
                    </a:moveTo>
                    <a:lnTo>
                      <a:pt x="0" y="773"/>
                    </a:lnTo>
                    <a:lnTo>
                      <a:pt x="288" y="546"/>
                    </a:lnTo>
                    <a:lnTo>
                      <a:pt x="288" y="0"/>
                    </a:lnTo>
                    <a:lnTo>
                      <a:pt x="0" y="204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43" name="Line 31"/>
              <p:cNvSpPr>
                <a:spLocks noChangeShapeType="1"/>
              </p:cNvSpPr>
              <p:nvPr/>
            </p:nvSpPr>
            <p:spPr bwMode="auto">
              <a:xfrm>
                <a:off x="4040" y="3436"/>
                <a:ext cx="46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44" name="Line 32"/>
              <p:cNvSpPr>
                <a:spLocks noChangeShapeType="1"/>
              </p:cNvSpPr>
              <p:nvPr/>
            </p:nvSpPr>
            <p:spPr bwMode="auto">
              <a:xfrm>
                <a:off x="4032" y="2532"/>
                <a:ext cx="46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45" name="Line 33"/>
              <p:cNvSpPr>
                <a:spLocks noChangeShapeType="1"/>
              </p:cNvSpPr>
              <p:nvPr/>
            </p:nvSpPr>
            <p:spPr bwMode="auto">
              <a:xfrm>
                <a:off x="3680" y="2868"/>
                <a:ext cx="46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8546" name="Line 34"/>
              <p:cNvSpPr>
                <a:spLocks noChangeShapeType="1"/>
              </p:cNvSpPr>
              <p:nvPr/>
            </p:nvSpPr>
            <p:spPr bwMode="auto">
              <a:xfrm>
                <a:off x="3677" y="3805"/>
                <a:ext cx="46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28547" name="Freeform 35"/>
            <p:cNvSpPr>
              <a:spLocks/>
            </p:cNvSpPr>
            <p:nvPr/>
          </p:nvSpPr>
          <p:spPr bwMode="auto">
            <a:xfrm>
              <a:off x="4178" y="2496"/>
              <a:ext cx="360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8548" name="Text Box 36"/>
          <p:cNvSpPr txBox="1">
            <a:spLocks noChangeArrowheads="1"/>
          </p:cNvSpPr>
          <p:nvPr/>
        </p:nvSpPr>
        <p:spPr bwMode="auto">
          <a:xfrm>
            <a:off x="7024689" y="5346700"/>
            <a:ext cx="16525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1600">
                <a:latin typeface="Tahoma" panose="020B0604030504040204" pitchFamily="34" charset="0"/>
              </a:rPr>
              <a:t>  Long video clip</a:t>
            </a:r>
            <a:endParaRPr lang="en-US" sz="2000">
              <a:latin typeface="Tahoma" panose="020B0604030504040204" pitchFamily="34" charset="0"/>
            </a:endParaRPr>
          </a:p>
        </p:txBody>
      </p:sp>
      <p:sp>
        <p:nvSpPr>
          <p:cNvPr id="1728549" name="AutoShape 37"/>
          <p:cNvSpPr>
            <a:spLocks noChangeArrowheads="1"/>
          </p:cNvSpPr>
          <p:nvPr/>
        </p:nvSpPr>
        <p:spPr bwMode="auto">
          <a:xfrm>
            <a:off x="5373688" y="2333625"/>
            <a:ext cx="457200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28550" name="fire_mincut_random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6699250" y="1905000"/>
            <a:ext cx="12192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8551" name="fire_original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2233613" y="1911350"/>
            <a:ext cx="12192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28553" name="Group 41"/>
          <p:cNvGrpSpPr>
            <a:grpSpLocks/>
          </p:cNvGrpSpPr>
          <p:nvPr/>
        </p:nvGrpSpPr>
        <p:grpSpPr bwMode="auto">
          <a:xfrm>
            <a:off x="7539039" y="2787651"/>
            <a:ext cx="1196975" cy="2462213"/>
            <a:chOff x="3789" y="2219"/>
            <a:chExt cx="754" cy="1551"/>
          </a:xfrm>
        </p:grpSpPr>
        <p:grpSp>
          <p:nvGrpSpPr>
            <p:cNvPr id="1728554" name="Group 42"/>
            <p:cNvGrpSpPr>
              <a:grpSpLocks/>
            </p:cNvGrpSpPr>
            <p:nvPr/>
          </p:nvGrpSpPr>
          <p:grpSpPr bwMode="auto">
            <a:xfrm>
              <a:off x="3789" y="2219"/>
              <a:ext cx="719" cy="1551"/>
              <a:chOff x="3843" y="2231"/>
              <a:chExt cx="719" cy="1551"/>
            </a:xfrm>
          </p:grpSpPr>
          <p:grpSp>
            <p:nvGrpSpPr>
              <p:cNvPr id="1728555" name="Group 43"/>
              <p:cNvGrpSpPr>
                <a:grpSpLocks/>
              </p:cNvGrpSpPr>
              <p:nvPr/>
            </p:nvGrpSpPr>
            <p:grpSpPr bwMode="auto">
              <a:xfrm>
                <a:off x="3843" y="2539"/>
                <a:ext cx="553" cy="1243"/>
                <a:chOff x="3833" y="2503"/>
                <a:chExt cx="553" cy="1243"/>
              </a:xfrm>
            </p:grpSpPr>
            <p:grpSp>
              <p:nvGrpSpPr>
                <p:cNvPr id="1728556" name="Group 44"/>
                <p:cNvGrpSpPr>
                  <a:grpSpLocks/>
                </p:cNvGrpSpPr>
                <p:nvPr/>
              </p:nvGrpSpPr>
              <p:grpSpPr bwMode="auto">
                <a:xfrm>
                  <a:off x="3833" y="2503"/>
                  <a:ext cx="549" cy="1243"/>
                  <a:chOff x="3841" y="2501"/>
                  <a:chExt cx="549" cy="1243"/>
                </a:xfrm>
              </p:grpSpPr>
              <p:sp>
                <p:nvSpPr>
                  <p:cNvPr id="1728557" name="Freeform 45"/>
                  <p:cNvSpPr>
                    <a:spLocks/>
                  </p:cNvSpPr>
                  <p:nvPr/>
                </p:nvSpPr>
                <p:spPr bwMode="auto">
                  <a:xfrm>
                    <a:off x="3841" y="2820"/>
                    <a:ext cx="122" cy="924"/>
                  </a:xfrm>
                  <a:custGeom>
                    <a:avLst/>
                    <a:gdLst>
                      <a:gd name="T0" fmla="*/ 62 w 274"/>
                      <a:gd name="T1" fmla="*/ 932 h 932"/>
                      <a:gd name="T2" fmla="*/ 77 w 274"/>
                      <a:gd name="T3" fmla="*/ 780 h 932"/>
                      <a:gd name="T4" fmla="*/ 130 w 274"/>
                      <a:gd name="T5" fmla="*/ 553 h 932"/>
                      <a:gd name="T6" fmla="*/ 24 w 274"/>
                      <a:gd name="T7" fmla="*/ 326 h 932"/>
                      <a:gd name="T8" fmla="*/ 274 w 274"/>
                      <a:gd name="T9" fmla="*/ 0 h 9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4" h="932">
                        <a:moveTo>
                          <a:pt x="62" y="932"/>
                        </a:moveTo>
                        <a:cubicBezTo>
                          <a:pt x="64" y="887"/>
                          <a:pt x="66" y="843"/>
                          <a:pt x="77" y="780"/>
                        </a:cubicBezTo>
                        <a:cubicBezTo>
                          <a:pt x="88" y="717"/>
                          <a:pt x="139" y="629"/>
                          <a:pt x="130" y="553"/>
                        </a:cubicBezTo>
                        <a:cubicBezTo>
                          <a:pt x="121" y="477"/>
                          <a:pt x="0" y="418"/>
                          <a:pt x="24" y="326"/>
                        </a:cubicBezTo>
                        <a:cubicBezTo>
                          <a:pt x="48" y="234"/>
                          <a:pt x="161" y="117"/>
                          <a:pt x="27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rgbClr val="339933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58" name="Freeform 46"/>
                  <p:cNvSpPr>
                    <a:spLocks/>
                  </p:cNvSpPr>
                  <p:nvPr/>
                </p:nvSpPr>
                <p:spPr bwMode="auto">
                  <a:xfrm>
                    <a:off x="4289" y="2501"/>
                    <a:ext cx="101" cy="909"/>
                  </a:xfrm>
                  <a:custGeom>
                    <a:avLst/>
                    <a:gdLst>
                      <a:gd name="T0" fmla="*/ 107 w 116"/>
                      <a:gd name="T1" fmla="*/ 0 h 879"/>
                      <a:gd name="T2" fmla="*/ 107 w 116"/>
                      <a:gd name="T3" fmla="*/ 159 h 879"/>
                      <a:gd name="T4" fmla="*/ 54 w 116"/>
                      <a:gd name="T5" fmla="*/ 462 h 879"/>
                      <a:gd name="T6" fmla="*/ 1 w 116"/>
                      <a:gd name="T7" fmla="*/ 637 h 879"/>
                      <a:gd name="T8" fmla="*/ 61 w 116"/>
                      <a:gd name="T9" fmla="*/ 879 h 8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6" h="879">
                        <a:moveTo>
                          <a:pt x="107" y="0"/>
                        </a:moveTo>
                        <a:cubicBezTo>
                          <a:pt x="111" y="41"/>
                          <a:pt x="116" y="82"/>
                          <a:pt x="107" y="159"/>
                        </a:cubicBezTo>
                        <a:cubicBezTo>
                          <a:pt x="98" y="236"/>
                          <a:pt x="72" y="382"/>
                          <a:pt x="54" y="462"/>
                        </a:cubicBezTo>
                        <a:cubicBezTo>
                          <a:pt x="36" y="542"/>
                          <a:pt x="0" y="568"/>
                          <a:pt x="1" y="637"/>
                        </a:cubicBezTo>
                        <a:cubicBezTo>
                          <a:pt x="2" y="706"/>
                          <a:pt x="31" y="792"/>
                          <a:pt x="61" y="879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rgbClr val="339933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59" name="Freeform 47"/>
                  <p:cNvSpPr>
                    <a:spLocks/>
                  </p:cNvSpPr>
                  <p:nvPr/>
                </p:nvSpPr>
                <p:spPr bwMode="auto">
                  <a:xfrm>
                    <a:off x="3964" y="2501"/>
                    <a:ext cx="409" cy="311"/>
                  </a:xfrm>
                  <a:custGeom>
                    <a:avLst/>
                    <a:gdLst>
                      <a:gd name="T0" fmla="*/ 0 w 409"/>
                      <a:gd name="T1" fmla="*/ 311 h 311"/>
                      <a:gd name="T2" fmla="*/ 212 w 409"/>
                      <a:gd name="T3" fmla="*/ 235 h 311"/>
                      <a:gd name="T4" fmla="*/ 265 w 409"/>
                      <a:gd name="T5" fmla="*/ 106 h 311"/>
                      <a:gd name="T6" fmla="*/ 409 w 409"/>
                      <a:gd name="T7" fmla="*/ 0 h 3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09" h="311">
                        <a:moveTo>
                          <a:pt x="0" y="311"/>
                        </a:moveTo>
                        <a:cubicBezTo>
                          <a:pt x="84" y="290"/>
                          <a:pt x="168" y="269"/>
                          <a:pt x="212" y="235"/>
                        </a:cubicBezTo>
                        <a:cubicBezTo>
                          <a:pt x="256" y="201"/>
                          <a:pt x="232" y="145"/>
                          <a:pt x="265" y="106"/>
                        </a:cubicBezTo>
                        <a:cubicBezTo>
                          <a:pt x="298" y="67"/>
                          <a:pt x="353" y="33"/>
                          <a:pt x="409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rgbClr val="339933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0" name="Freeform 48"/>
                  <p:cNvSpPr>
                    <a:spLocks/>
                  </p:cNvSpPr>
                  <p:nvPr/>
                </p:nvSpPr>
                <p:spPr bwMode="auto">
                  <a:xfrm>
                    <a:off x="3865" y="3395"/>
                    <a:ext cx="485" cy="341"/>
                  </a:xfrm>
                  <a:custGeom>
                    <a:avLst/>
                    <a:gdLst>
                      <a:gd name="T0" fmla="*/ 0 w 485"/>
                      <a:gd name="T1" fmla="*/ 341 h 341"/>
                      <a:gd name="T2" fmla="*/ 144 w 485"/>
                      <a:gd name="T3" fmla="*/ 250 h 341"/>
                      <a:gd name="T4" fmla="*/ 379 w 485"/>
                      <a:gd name="T5" fmla="*/ 160 h 341"/>
                      <a:gd name="T6" fmla="*/ 485 w 485"/>
                      <a:gd name="T7" fmla="*/ 0 h 3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85" h="341">
                        <a:moveTo>
                          <a:pt x="0" y="341"/>
                        </a:moveTo>
                        <a:cubicBezTo>
                          <a:pt x="40" y="310"/>
                          <a:pt x="81" y="280"/>
                          <a:pt x="144" y="250"/>
                        </a:cubicBezTo>
                        <a:cubicBezTo>
                          <a:pt x="207" y="220"/>
                          <a:pt x="322" y="202"/>
                          <a:pt x="379" y="160"/>
                        </a:cubicBezTo>
                        <a:cubicBezTo>
                          <a:pt x="436" y="118"/>
                          <a:pt x="460" y="59"/>
                          <a:pt x="485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rgbClr val="339933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folHlink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28561" name="Group 49"/>
                <p:cNvGrpSpPr>
                  <a:grpSpLocks/>
                </p:cNvGrpSpPr>
                <p:nvPr/>
              </p:nvGrpSpPr>
              <p:grpSpPr bwMode="auto">
                <a:xfrm>
                  <a:off x="3852" y="2581"/>
                  <a:ext cx="534" cy="1082"/>
                  <a:chOff x="3852" y="2581"/>
                  <a:chExt cx="534" cy="1082"/>
                </a:xfrm>
              </p:grpSpPr>
              <p:sp>
                <p:nvSpPr>
                  <p:cNvPr id="1728562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18" y="2774"/>
                    <a:ext cx="152" cy="144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3" name="Line 5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70" y="2581"/>
                    <a:ext cx="516" cy="463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4" name="Line 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52" y="2700"/>
                    <a:ext cx="515" cy="470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5" name="Line 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72" y="2804"/>
                    <a:ext cx="478" cy="440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6" name="Line 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01" y="2899"/>
                    <a:ext cx="448" cy="410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7" name="Line 5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05" y="3027"/>
                    <a:ext cx="425" cy="394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8" name="Line 5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88" y="3169"/>
                    <a:ext cx="395" cy="348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69" name="Line 5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63" y="3258"/>
                    <a:ext cx="441" cy="378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70" name="Line 5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952" y="3354"/>
                    <a:ext cx="357" cy="309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28571" name="Line 5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116" y="3457"/>
                    <a:ext cx="190" cy="150"/>
                  </a:xfrm>
                  <a:prstGeom prst="line">
                    <a:avLst/>
                  </a:prstGeom>
                  <a:noFill/>
                  <a:ln w="9525">
                    <a:solidFill>
                      <a:srgbClr val="339933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728572" name="Text Box 60"/>
              <p:cNvSpPr txBox="1">
                <a:spLocks noChangeArrowheads="1"/>
              </p:cNvSpPr>
              <p:nvPr/>
            </p:nvSpPr>
            <p:spPr bwMode="auto">
              <a:xfrm>
                <a:off x="4095" y="2231"/>
                <a:ext cx="46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>
                  <a:buFontTx/>
                  <a:buNone/>
                </a:pPr>
                <a:r>
                  <a:rPr lang="en-US" sz="2000">
                    <a:solidFill>
                      <a:srgbClr val="339933"/>
                    </a:solidFill>
                    <a:latin typeface="Tahoma" panose="020B0604030504040204" pitchFamily="34" charset="0"/>
                  </a:rPr>
                  <a:t>a cut</a:t>
                </a:r>
              </a:p>
            </p:txBody>
          </p:sp>
        </p:grpSp>
        <p:sp>
          <p:nvSpPr>
            <p:cNvPr id="1728573" name="Freeform 61"/>
            <p:cNvSpPr>
              <a:spLocks/>
            </p:cNvSpPr>
            <p:nvPr/>
          </p:nvSpPr>
          <p:spPr bwMode="auto">
            <a:xfrm>
              <a:off x="4183" y="2494"/>
              <a:ext cx="360" cy="1266"/>
            </a:xfrm>
            <a:custGeom>
              <a:avLst/>
              <a:gdLst>
                <a:gd name="T0" fmla="*/ 0 w 288"/>
                <a:gd name="T1" fmla="*/ 204 h 773"/>
                <a:gd name="T2" fmla="*/ 0 w 288"/>
                <a:gd name="T3" fmla="*/ 773 h 773"/>
                <a:gd name="T4" fmla="*/ 288 w 288"/>
                <a:gd name="T5" fmla="*/ 546 h 773"/>
                <a:gd name="T6" fmla="*/ 288 w 288"/>
                <a:gd name="T7" fmla="*/ 0 h 773"/>
                <a:gd name="T8" fmla="*/ 0 w 288"/>
                <a:gd name="T9" fmla="*/ 20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773">
                  <a:moveTo>
                    <a:pt x="0" y="204"/>
                  </a:moveTo>
                  <a:lnTo>
                    <a:pt x="0" y="773"/>
                  </a:lnTo>
                  <a:lnTo>
                    <a:pt x="288" y="546"/>
                  </a:lnTo>
                  <a:lnTo>
                    <a:pt x="288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728574" name="fire_original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3581400" y="1911350"/>
            <a:ext cx="12192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32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74" fill="hold"/>
                                        <p:tgtEl>
                                          <p:spTgt spid="17285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74" fill="hold"/>
                                        <p:tgtEl>
                                          <p:spTgt spid="17285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08" fill="hold"/>
                                        <p:tgtEl>
                                          <p:spTgt spid="17285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2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28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28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28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2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5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28551"/>
                </p:tgtEl>
              </p:cMediaNode>
            </p:video>
            <p:video>
              <p:cMediaNode>
                <p:cTn id="5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28550"/>
                </p:tgtEl>
              </p:cMediaNode>
            </p:video>
            <p:video>
              <p:cMediaNode>
                <p:cTn id="5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28574"/>
                </p:tgtEl>
              </p:cMediaNode>
            </p:video>
          </p:childTnLst>
        </p:cTn>
      </p:par>
    </p:tnLst>
    <p:bldLst>
      <p:bldP spid="1728548" grpId="0" autoUpdateAnimBg="0"/>
      <p:bldP spid="172854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1730563" name="Text Box 3"/>
          <p:cNvSpPr txBox="1">
            <a:spLocks noChangeArrowheads="1"/>
          </p:cNvSpPr>
          <p:nvPr/>
        </p:nvSpPr>
        <p:spPr bwMode="auto">
          <a:xfrm>
            <a:off x="2530476" y="2033588"/>
            <a:ext cx="27098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800"/>
              <a:t>original short clip</a:t>
            </a:r>
          </a:p>
        </p:txBody>
      </p:sp>
      <p:sp>
        <p:nvSpPr>
          <p:cNvPr id="1730564" name="Text Box 4"/>
          <p:cNvSpPr txBox="1">
            <a:spLocks noChangeArrowheads="1"/>
          </p:cNvSpPr>
          <p:nvPr/>
        </p:nvSpPr>
        <p:spPr bwMode="auto">
          <a:xfrm>
            <a:off x="6477001" y="1981200"/>
            <a:ext cx="37478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800"/>
              <a:t>synthetic infinite texture</a:t>
            </a:r>
          </a:p>
        </p:txBody>
      </p:sp>
      <p:sp>
        <p:nvSpPr>
          <p:cNvPr id="1730565" name="AutoShape 5"/>
          <p:cNvSpPr>
            <a:spLocks noChangeArrowheads="1"/>
          </p:cNvSpPr>
          <p:nvPr/>
        </p:nvSpPr>
        <p:spPr bwMode="auto">
          <a:xfrm>
            <a:off x="5907088" y="3368675"/>
            <a:ext cx="457200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30566" name="grass_original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2257425" y="2643189"/>
            <a:ext cx="3441700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0567" name="grass_mincut_76_20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6538913" y="2643189"/>
            <a:ext cx="3441700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4" fill="hold"/>
                                        <p:tgtEl>
                                          <p:spTgt spid="17305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334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41" fill="hold"/>
                                        <p:tgtEl>
                                          <p:spTgt spid="17305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7305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 nodeType="clickPar">
                      <p:stCondLst>
                        <p:cond delay="0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7305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0566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7305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 nodeType="clickPar">
                      <p:stCondLst>
                        <p:cond delay="0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7305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0567"/>
                  </p:tgtEl>
                </p:cond>
              </p:nextCondLst>
            </p:seq>
            <p:video>
              <p:cMediaNode>
                <p:cTn id="2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30566"/>
                </p:tgtEl>
              </p:cMediaNode>
            </p:video>
            <p:video>
              <p:cMediaNode>
                <p:cTn id="2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30567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990601"/>
            <a:ext cx="7772400" cy="1470025"/>
          </a:xfrm>
        </p:spPr>
        <p:txBody>
          <a:bodyPr anchor="ctr"/>
          <a:lstStyle/>
          <a:p>
            <a:r>
              <a:rPr lang="en-US" sz="4400"/>
              <a:t>Interactive Digital Photomontage</a:t>
            </a:r>
          </a:p>
        </p:txBody>
      </p:sp>
      <p:sp>
        <p:nvSpPr>
          <p:cNvPr id="1794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3270250"/>
            <a:ext cx="6400800" cy="1752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dirty="0" err="1"/>
              <a:t>Aseem</a:t>
            </a:r>
            <a:r>
              <a:rPr lang="en-US" sz="3200" b="0" dirty="0"/>
              <a:t> </a:t>
            </a:r>
            <a:r>
              <a:rPr lang="en-US" sz="3200" b="0" dirty="0" err="1"/>
              <a:t>Agarwala</a:t>
            </a:r>
            <a:r>
              <a:rPr lang="en-US" sz="3200" b="0" dirty="0"/>
              <a:t>, Mira </a:t>
            </a:r>
            <a:r>
              <a:rPr lang="en-US" sz="3200" b="0" dirty="0" err="1"/>
              <a:t>Dontcheva</a:t>
            </a:r>
            <a:r>
              <a:rPr lang="en-US" sz="3200" b="0" dirty="0"/>
              <a:t>, </a:t>
            </a:r>
          </a:p>
          <a:p>
            <a:pPr>
              <a:lnSpc>
                <a:spcPct val="90000"/>
              </a:lnSpc>
            </a:pPr>
            <a:r>
              <a:rPr lang="en-US" sz="3200" b="0" dirty="0" err="1"/>
              <a:t>Maneesh</a:t>
            </a:r>
            <a:r>
              <a:rPr lang="en-US" sz="3200" b="0" dirty="0"/>
              <a:t> </a:t>
            </a:r>
            <a:r>
              <a:rPr lang="en-US" sz="3200" b="0" dirty="0" err="1"/>
              <a:t>Agrawala</a:t>
            </a:r>
            <a:r>
              <a:rPr lang="en-US" sz="3200" b="0" dirty="0"/>
              <a:t>, Steven Drucker, Alex Colburn, </a:t>
            </a:r>
          </a:p>
          <a:p>
            <a:pPr>
              <a:lnSpc>
                <a:spcPct val="90000"/>
              </a:lnSpc>
            </a:pPr>
            <a:r>
              <a:rPr lang="en-US" sz="3200" b="0" dirty="0"/>
              <a:t>Brian </a:t>
            </a:r>
            <a:r>
              <a:rPr lang="en-US" sz="3200" b="0" dirty="0" err="1"/>
              <a:t>Curless</a:t>
            </a:r>
            <a:r>
              <a:rPr lang="en-US" sz="3200" b="0" dirty="0"/>
              <a:t>, David </a:t>
            </a:r>
            <a:r>
              <a:rPr lang="en-US" sz="3200" b="0" dirty="0" err="1"/>
              <a:t>Salesin</a:t>
            </a:r>
            <a:r>
              <a:rPr lang="en-US" sz="3200" b="0" dirty="0"/>
              <a:t>, Michael Cohen</a:t>
            </a:r>
          </a:p>
          <a:p>
            <a:pPr>
              <a:lnSpc>
                <a:spcPct val="90000"/>
              </a:lnSpc>
            </a:pPr>
            <a:endParaRPr lang="en-US" b="0" dirty="0"/>
          </a:p>
          <a:p>
            <a:pPr>
              <a:lnSpc>
                <a:spcPct val="90000"/>
              </a:lnSpc>
            </a:pPr>
            <a:r>
              <a:rPr lang="en-US" sz="1800" i="1" dirty="0"/>
              <a:t>University of Washington &amp; Microsoft Research</a:t>
            </a:r>
          </a:p>
          <a:p>
            <a:pPr>
              <a:lnSpc>
                <a:spcPct val="90000"/>
              </a:lnSpc>
            </a:pPr>
            <a:endParaRPr lang="en-US" sz="1800" i="1" dirty="0"/>
          </a:p>
          <a:p>
            <a:pPr>
              <a:lnSpc>
                <a:spcPct val="90000"/>
              </a:lnSpc>
            </a:pPr>
            <a:endParaRPr lang="en-US" sz="1800" i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5530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098" name="Picture 2" descr="small_DSC_01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6099" name="Oval 3"/>
          <p:cNvSpPr>
            <a:spLocks noChangeArrowheads="1"/>
          </p:cNvSpPr>
          <p:nvPr/>
        </p:nvSpPr>
        <p:spPr bwMode="auto">
          <a:xfrm>
            <a:off x="6858000" y="2667000"/>
            <a:ext cx="1143000" cy="1143000"/>
          </a:xfrm>
          <a:prstGeom prst="ellips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796100" name="Oval 4"/>
          <p:cNvSpPr>
            <a:spLocks noChangeArrowheads="1"/>
          </p:cNvSpPr>
          <p:nvPr/>
        </p:nvSpPr>
        <p:spPr bwMode="auto">
          <a:xfrm>
            <a:off x="8153400" y="2438400"/>
            <a:ext cx="1371600" cy="1371600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97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6099" grpId="0" animBg="1"/>
      <p:bldP spid="179610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146" name="Picture 2" descr="small_DSC_01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8147" name="Oval 3"/>
          <p:cNvSpPr>
            <a:spLocks noChangeArrowheads="1"/>
          </p:cNvSpPr>
          <p:nvPr/>
        </p:nvSpPr>
        <p:spPr bwMode="auto">
          <a:xfrm>
            <a:off x="8077201" y="1600201"/>
            <a:ext cx="1050925" cy="1050925"/>
          </a:xfrm>
          <a:prstGeom prst="ellips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798148" name="Oval 4"/>
          <p:cNvSpPr>
            <a:spLocks noChangeArrowheads="1"/>
          </p:cNvSpPr>
          <p:nvPr/>
        </p:nvSpPr>
        <p:spPr bwMode="auto">
          <a:xfrm>
            <a:off x="6858000" y="2667000"/>
            <a:ext cx="1143000" cy="1143000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079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8147" grpId="0" animBg="1"/>
      <p:bldP spid="17981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168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Suppose we want to find a bright object against a dark background</a:t>
            </a:r>
          </a:p>
          <a:p>
            <a:pPr lvl="1"/>
            <a:r>
              <a:rPr lang="en-US"/>
              <a:t>But some of the pixel values are slightly wrong</a:t>
            </a:r>
          </a:p>
        </p:txBody>
      </p:sp>
      <p:pic>
        <p:nvPicPr>
          <p:cNvPr id="1685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1" y="3380065"/>
            <a:ext cx="4016375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5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5900" y="3380065"/>
            <a:ext cx="400050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846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0194" name="Picture 2" descr="small_DSC_01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0195" name="Oval 3"/>
          <p:cNvSpPr>
            <a:spLocks noChangeArrowheads="1"/>
          </p:cNvSpPr>
          <p:nvPr/>
        </p:nvSpPr>
        <p:spPr bwMode="auto">
          <a:xfrm>
            <a:off x="7086601" y="1828801"/>
            <a:ext cx="1050925" cy="1050925"/>
          </a:xfrm>
          <a:prstGeom prst="ellips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00196" name="Oval 4"/>
          <p:cNvSpPr>
            <a:spLocks noChangeArrowheads="1"/>
          </p:cNvSpPr>
          <p:nvPr/>
        </p:nvSpPr>
        <p:spPr bwMode="auto">
          <a:xfrm>
            <a:off x="2667000" y="2971800"/>
            <a:ext cx="1371600" cy="1371600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556382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42" name="Picture 2" descr="small_DSC_01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2243" name="Oval 3"/>
          <p:cNvSpPr>
            <a:spLocks noChangeArrowheads="1"/>
          </p:cNvSpPr>
          <p:nvPr/>
        </p:nvSpPr>
        <p:spPr bwMode="auto">
          <a:xfrm>
            <a:off x="3124200" y="1600200"/>
            <a:ext cx="914400" cy="914400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02244" name="Oval 4"/>
          <p:cNvSpPr>
            <a:spLocks noChangeArrowheads="1"/>
          </p:cNvSpPr>
          <p:nvPr/>
        </p:nvSpPr>
        <p:spPr bwMode="auto">
          <a:xfrm>
            <a:off x="5410201" y="3124201"/>
            <a:ext cx="1050925" cy="1050925"/>
          </a:xfrm>
          <a:prstGeom prst="ellips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53606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4290" name="Picture 2" descr="small_DSC_01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4291" name="Oval 3"/>
          <p:cNvSpPr>
            <a:spLocks noChangeArrowheads="1"/>
          </p:cNvSpPr>
          <p:nvPr/>
        </p:nvSpPr>
        <p:spPr bwMode="auto">
          <a:xfrm>
            <a:off x="5029201" y="1676401"/>
            <a:ext cx="1050925" cy="1050925"/>
          </a:xfrm>
          <a:prstGeom prst="ellipse">
            <a:avLst/>
          </a:prstGeom>
          <a:noFill/>
          <a:ln w="635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04292" name="Oval 4"/>
          <p:cNvSpPr>
            <a:spLocks noChangeArrowheads="1"/>
          </p:cNvSpPr>
          <p:nvPr/>
        </p:nvSpPr>
        <p:spPr bwMode="auto">
          <a:xfrm>
            <a:off x="4419600" y="3200400"/>
            <a:ext cx="1004888" cy="1004888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804510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386" name="Picture 2" descr="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8387" name="Picture 3" descr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8388" name="Picture 4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8389" name="Picture 5" descr="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8390" name="Picture 6" descr="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33425"/>
            <a:ext cx="71628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84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08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8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0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434" name="Picture 2" descr="small_DSC_01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9" y="2138364"/>
            <a:ext cx="3436937" cy="25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0435" name="Picture 3" descr="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4" y="2135189"/>
            <a:ext cx="3436937" cy="25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0436" name="Line 4"/>
          <p:cNvSpPr>
            <a:spLocks noChangeShapeType="1"/>
          </p:cNvSpPr>
          <p:nvPr/>
        </p:nvSpPr>
        <p:spPr bwMode="auto">
          <a:xfrm>
            <a:off x="5867400" y="34290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grpSp>
        <p:nvGrpSpPr>
          <p:cNvPr id="1810437" name="Group 5"/>
          <p:cNvGrpSpPr>
            <a:grpSpLocks/>
          </p:cNvGrpSpPr>
          <p:nvPr/>
        </p:nvGrpSpPr>
        <p:grpSpPr bwMode="auto">
          <a:xfrm>
            <a:off x="1752600" y="1790700"/>
            <a:ext cx="3962400" cy="3276600"/>
            <a:chOff x="213" y="1209"/>
            <a:chExt cx="2496" cy="2064"/>
          </a:xfrm>
        </p:grpSpPr>
        <p:pic>
          <p:nvPicPr>
            <p:cNvPr id="1810438" name="Picture 6" descr="small_DSC_017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" y="1209"/>
              <a:ext cx="1797" cy="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0439" name="Picture 7" descr="small_DSC_017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" y="1387"/>
              <a:ext cx="1797" cy="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0440" name="Picture 8" descr="small_DSC_016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" y="1565"/>
              <a:ext cx="1797" cy="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0441" name="Picture 9" descr="small_DSC_017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" y="1743"/>
              <a:ext cx="1797" cy="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0442" name="Picture 10" descr="small_DSC_017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1920"/>
              <a:ext cx="1797" cy="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10443" name="Text Box 11"/>
          <p:cNvSpPr txBox="1">
            <a:spLocks noChangeArrowheads="1"/>
          </p:cNvSpPr>
          <p:nvPr/>
        </p:nvSpPr>
        <p:spPr bwMode="auto">
          <a:xfrm>
            <a:off x="3514682" y="5486400"/>
            <a:ext cx="7970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/>
              </a:rPr>
              <a:t>actual</a:t>
            </a:r>
          </a:p>
        </p:txBody>
      </p:sp>
      <p:sp>
        <p:nvSpPr>
          <p:cNvPr id="1810444" name="Text Box 12"/>
          <p:cNvSpPr txBox="1">
            <a:spLocks noChangeArrowheads="1"/>
          </p:cNvSpPr>
          <p:nvPr/>
        </p:nvSpPr>
        <p:spPr bwMode="auto">
          <a:xfrm>
            <a:off x="7552660" y="5478463"/>
            <a:ext cx="16348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/>
              </a:rPr>
              <a:t>photomontage</a:t>
            </a:r>
          </a:p>
        </p:txBody>
      </p:sp>
      <p:sp>
        <p:nvSpPr>
          <p:cNvPr id="1810445" name="Text Box 13"/>
          <p:cNvSpPr txBox="1">
            <a:spLocks noChangeArrowheads="1"/>
          </p:cNvSpPr>
          <p:nvPr/>
        </p:nvSpPr>
        <p:spPr bwMode="auto">
          <a:xfrm>
            <a:off x="3029487" y="5484813"/>
            <a:ext cx="16356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/>
              </a:rPr>
              <a:t>set of originals</a:t>
            </a:r>
          </a:p>
        </p:txBody>
      </p:sp>
      <p:sp>
        <p:nvSpPr>
          <p:cNvPr id="1810446" name="Text Box 14"/>
          <p:cNvSpPr txBox="1">
            <a:spLocks noChangeArrowheads="1"/>
          </p:cNvSpPr>
          <p:nvPr/>
        </p:nvSpPr>
        <p:spPr bwMode="auto">
          <a:xfrm>
            <a:off x="7564322" y="5476875"/>
            <a:ext cx="1140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/>
              </a:rPr>
              <a:t>perceived</a:t>
            </a:r>
          </a:p>
        </p:txBody>
      </p:sp>
    </p:spTree>
    <p:extLst>
      <p:ext uri="{BB962C8B-B14F-4D97-AF65-F5344CB8AC3E}">
        <p14:creationId xmlns:p14="http://schemas.microsoft.com/office/powerpoint/2010/main" val="3736538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0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0443" grpId="0"/>
      <p:bldP spid="1810444" grpId="0"/>
      <p:bldP spid="1810445" grpId="0"/>
      <p:bldP spid="18104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482" name="Group 2"/>
          <p:cNvGrpSpPr>
            <a:grpSpLocks/>
          </p:cNvGrpSpPr>
          <p:nvPr/>
        </p:nvGrpSpPr>
        <p:grpSpPr bwMode="auto">
          <a:xfrm>
            <a:off x="1905001" y="1401764"/>
            <a:ext cx="2544763" cy="2073275"/>
            <a:chOff x="240" y="883"/>
            <a:chExt cx="1603" cy="1306"/>
          </a:xfrm>
        </p:grpSpPr>
        <p:pic>
          <p:nvPicPr>
            <p:cNvPr id="1812483" name="Picture 3" descr="source00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883"/>
              <a:ext cx="1123" cy="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2484" name="Picture 4" descr="source00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" y="999"/>
              <a:ext cx="1123" cy="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2485" name="Picture 5" descr="source0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114"/>
              <a:ext cx="1123" cy="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2486" name="Picture 6" descr="source00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" y="1229"/>
              <a:ext cx="1123" cy="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2487" name="Picture 7" descr="source0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344"/>
              <a:ext cx="1123" cy="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12488" name="Picture 8" descr="co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4343400"/>
            <a:ext cx="2157413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2489" name="Line 9"/>
          <p:cNvSpPr>
            <a:spLocks noChangeShapeType="1"/>
          </p:cNvSpPr>
          <p:nvPr/>
        </p:nvSpPr>
        <p:spPr bwMode="auto">
          <a:xfrm>
            <a:off x="4622800" y="2320926"/>
            <a:ext cx="406400" cy="952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2490" name="Line 10"/>
          <p:cNvSpPr>
            <a:spLocks noChangeShapeType="1"/>
          </p:cNvSpPr>
          <p:nvPr/>
        </p:nvSpPr>
        <p:spPr bwMode="auto">
          <a:xfrm>
            <a:off x="7496175" y="2330450"/>
            <a:ext cx="406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2491" name="Line 11"/>
          <p:cNvSpPr>
            <a:spLocks noChangeShapeType="1"/>
          </p:cNvSpPr>
          <p:nvPr/>
        </p:nvSpPr>
        <p:spPr bwMode="auto">
          <a:xfrm>
            <a:off x="4140201" y="3679825"/>
            <a:ext cx="758825" cy="458788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2492" name="Line 12"/>
          <p:cNvSpPr>
            <a:spLocks noChangeShapeType="1"/>
          </p:cNvSpPr>
          <p:nvPr/>
        </p:nvSpPr>
        <p:spPr bwMode="auto">
          <a:xfrm flipH="1">
            <a:off x="7669214" y="3659189"/>
            <a:ext cx="725487" cy="43973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2493" name="Text Box 13"/>
          <p:cNvSpPr txBox="1">
            <a:spLocks noChangeArrowheads="1"/>
          </p:cNvSpPr>
          <p:nvPr/>
        </p:nvSpPr>
        <p:spPr bwMode="auto">
          <a:xfrm>
            <a:off x="2557464" y="852488"/>
            <a:ext cx="1639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Source images</a:t>
            </a:r>
          </a:p>
        </p:txBody>
      </p:sp>
      <p:sp>
        <p:nvSpPr>
          <p:cNvPr id="1812494" name="Text Box 14"/>
          <p:cNvSpPr txBox="1">
            <a:spLocks noChangeArrowheads="1"/>
          </p:cNvSpPr>
          <p:nvPr/>
        </p:nvSpPr>
        <p:spPr bwMode="auto">
          <a:xfrm>
            <a:off x="5532439" y="852488"/>
            <a:ext cx="1525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Brush strokes</a:t>
            </a:r>
          </a:p>
        </p:txBody>
      </p:sp>
      <p:sp>
        <p:nvSpPr>
          <p:cNvPr id="1812495" name="Text Box 15"/>
          <p:cNvSpPr txBox="1">
            <a:spLocks noChangeArrowheads="1"/>
          </p:cNvSpPr>
          <p:nvPr/>
        </p:nvSpPr>
        <p:spPr bwMode="auto">
          <a:xfrm>
            <a:off x="8034339" y="852488"/>
            <a:ext cx="2035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Computed labeling</a:t>
            </a:r>
          </a:p>
        </p:txBody>
      </p:sp>
      <p:sp>
        <p:nvSpPr>
          <p:cNvPr id="1812496" name="Text Box 16"/>
          <p:cNvSpPr txBox="1">
            <a:spLocks noChangeArrowheads="1"/>
          </p:cNvSpPr>
          <p:nvPr/>
        </p:nvSpPr>
        <p:spPr bwMode="auto">
          <a:xfrm>
            <a:off x="5602288" y="3810001"/>
            <a:ext cx="1231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Composite</a:t>
            </a:r>
          </a:p>
        </p:txBody>
      </p:sp>
      <p:pic>
        <p:nvPicPr>
          <p:cNvPr id="1812497" name="Picture 17" descr="strok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1530350"/>
            <a:ext cx="213836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498" name="Picture 18" descr="label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524000"/>
            <a:ext cx="2157413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364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12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1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1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1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1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1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1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812497"/>
                                        </p:tgtEl>
                                      </p:cBhvr>
                                      <p:by x="167000" y="167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1812498"/>
                                        </p:tgtEl>
                                      </p:cBhvr>
                                      <p:by x="167000" y="167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00393E-6 L -0.25712 0.1702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812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65" y="851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00393E-6 L -0.09514 0.17048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812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7" y="851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00393E-6 L -0.17396 0.17048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812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851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12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12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12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12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12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12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12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8899E-6 L -0.26146 0.08883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812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444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8899E-6 L -0.0849 0.09068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812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3" y="45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489" grpId="0" animBg="1"/>
      <p:bldP spid="1812489" grpId="1" animBg="1"/>
      <p:bldP spid="1812490" grpId="0" animBg="1"/>
      <p:bldP spid="1812490" grpId="1" animBg="1"/>
      <p:bldP spid="1812491" grpId="0" animBg="1"/>
      <p:bldP spid="1812491" grpId="1" animBg="1"/>
      <p:bldP spid="1812492" grpId="0" animBg="1"/>
      <p:bldP spid="1812492" grpId="1" animBg="1"/>
      <p:bldP spid="1812493" grpId="0"/>
      <p:bldP spid="1812494" grpId="0"/>
      <p:bldP spid="1812494" grpId="1"/>
      <p:bldP spid="1812495" grpId="0"/>
      <p:bldP spid="1812495" grpId="1"/>
      <p:bldP spid="1812496" grpId="0"/>
      <p:bldP spid="181249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530" name="Line 2"/>
          <p:cNvSpPr>
            <a:spLocks noChangeShapeType="1"/>
          </p:cNvSpPr>
          <p:nvPr/>
        </p:nvSpPr>
        <p:spPr bwMode="auto">
          <a:xfrm>
            <a:off x="5900738" y="3494088"/>
            <a:ext cx="406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4531" name="Text Box 3"/>
          <p:cNvSpPr txBox="1">
            <a:spLocks noChangeArrowheads="1"/>
          </p:cNvSpPr>
          <p:nvPr/>
        </p:nvSpPr>
        <p:spPr bwMode="auto">
          <a:xfrm>
            <a:off x="3136900" y="1460501"/>
            <a:ext cx="1525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Brush strokes</a:t>
            </a:r>
          </a:p>
        </p:txBody>
      </p:sp>
      <p:sp>
        <p:nvSpPr>
          <p:cNvPr id="1814532" name="Text Box 4"/>
          <p:cNvSpPr txBox="1">
            <a:spLocks noChangeArrowheads="1"/>
          </p:cNvSpPr>
          <p:nvPr/>
        </p:nvSpPr>
        <p:spPr bwMode="auto">
          <a:xfrm>
            <a:off x="7261226" y="1460501"/>
            <a:ext cx="2035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/>
                <a:ea typeface="+mn-ea"/>
                <a:cs typeface="Arial"/>
              </a:rPr>
              <a:t>Computed labeling</a:t>
            </a:r>
          </a:p>
        </p:txBody>
      </p:sp>
      <p:pic>
        <p:nvPicPr>
          <p:cNvPr id="1814533" name="Picture 5" descr="strok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9" y="2159000"/>
            <a:ext cx="3565525" cy="266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4534" name="Picture 6" descr="labe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63" y="2151063"/>
            <a:ext cx="3592512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03952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6578" name="Picture 2" descr="strok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1"/>
            <a:ext cx="5384800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6579" name="Picture 3" descr="source00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47650"/>
            <a:ext cx="1425575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6580" name="Picture 4" descr="source0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570038"/>
            <a:ext cx="1425575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6581" name="Picture 5" descr="source00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892425"/>
            <a:ext cx="1425575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6582" name="Picture 6" descr="source00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4214813"/>
            <a:ext cx="1425575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6583" name="Picture 7" descr="source00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5537200"/>
            <a:ext cx="1425575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6584" name="Text Box 8"/>
          <p:cNvSpPr txBox="1">
            <a:spLocks noChangeArrowheads="1"/>
          </p:cNvSpPr>
          <p:nvPr/>
        </p:nvSpPr>
        <p:spPr bwMode="auto">
          <a:xfrm>
            <a:off x="4724400" y="457200"/>
            <a:ext cx="502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SC" pitchFamily="18" charset="0"/>
                <a:ea typeface="+mn-ea"/>
                <a:cs typeface="Arial"/>
              </a:rPr>
              <a:t>Image objective</a:t>
            </a:r>
          </a:p>
        </p:txBody>
      </p:sp>
      <p:grpSp>
        <p:nvGrpSpPr>
          <p:cNvPr id="1816585" name="Group 9"/>
          <p:cNvGrpSpPr>
            <a:grpSpLocks/>
          </p:cNvGrpSpPr>
          <p:nvPr/>
        </p:nvGrpSpPr>
        <p:grpSpPr bwMode="auto">
          <a:xfrm>
            <a:off x="3840164" y="3076575"/>
            <a:ext cx="4160837" cy="2965450"/>
            <a:chOff x="1459" y="1938"/>
            <a:chExt cx="2621" cy="1868"/>
          </a:xfrm>
        </p:grpSpPr>
        <p:sp>
          <p:nvSpPr>
            <p:cNvPr id="1816586" name="Line 10"/>
            <p:cNvSpPr>
              <a:spLocks noChangeShapeType="1"/>
            </p:cNvSpPr>
            <p:nvPr/>
          </p:nvSpPr>
          <p:spPr bwMode="auto">
            <a:xfrm flipH="1">
              <a:off x="1459" y="2153"/>
              <a:ext cx="2406" cy="165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1816587" name="Line 11"/>
            <p:cNvSpPr>
              <a:spLocks noChangeShapeType="1"/>
            </p:cNvSpPr>
            <p:nvPr/>
          </p:nvSpPr>
          <p:spPr bwMode="auto">
            <a:xfrm flipH="1">
              <a:off x="3219" y="1938"/>
              <a:ext cx="861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1816588" name="Line 12"/>
            <p:cNvSpPr>
              <a:spLocks noChangeShapeType="1"/>
            </p:cNvSpPr>
            <p:nvPr/>
          </p:nvSpPr>
          <p:spPr bwMode="auto">
            <a:xfrm flipH="1">
              <a:off x="1459" y="1938"/>
              <a:ext cx="2412" cy="1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  <p:sp>
          <p:nvSpPr>
            <p:cNvPr id="1816589" name="Line 13"/>
            <p:cNvSpPr>
              <a:spLocks noChangeShapeType="1"/>
            </p:cNvSpPr>
            <p:nvPr/>
          </p:nvSpPr>
          <p:spPr bwMode="auto">
            <a:xfrm flipH="1">
              <a:off x="3219" y="2159"/>
              <a:ext cx="861" cy="16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endParaRPr>
            </a:p>
          </p:txBody>
        </p:sp>
      </p:grpSp>
      <p:pic>
        <p:nvPicPr>
          <p:cNvPr id="1816590" name="Picture 14" descr="zoom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276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6591" name="Rectangle 15"/>
          <p:cNvSpPr>
            <a:spLocks noChangeArrowheads="1"/>
          </p:cNvSpPr>
          <p:nvPr/>
        </p:nvSpPr>
        <p:spPr bwMode="auto">
          <a:xfrm>
            <a:off x="7672389" y="3082925"/>
            <a:ext cx="338137" cy="338138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6592" name="Rectangle 16"/>
          <p:cNvSpPr>
            <a:spLocks noChangeArrowheads="1"/>
          </p:cNvSpPr>
          <p:nvPr/>
        </p:nvSpPr>
        <p:spPr bwMode="auto">
          <a:xfrm>
            <a:off x="3848100" y="3255963"/>
            <a:ext cx="2795588" cy="2786062"/>
          </a:xfrm>
          <a:prstGeom prst="rect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Arial"/>
            </a:endParaRPr>
          </a:p>
        </p:txBody>
      </p:sp>
      <p:sp>
        <p:nvSpPr>
          <p:cNvPr id="1816593" name="Text Box 17"/>
          <p:cNvSpPr txBox="1">
            <a:spLocks noChangeArrowheads="1"/>
          </p:cNvSpPr>
          <p:nvPr/>
        </p:nvSpPr>
        <p:spPr bwMode="auto">
          <a:xfrm>
            <a:off x="4495800" y="4294189"/>
            <a:ext cx="182880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rPr>
              <a:t>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rPr>
              <a:t>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rPr>
              <a:t>if  red</a:t>
            </a:r>
          </a:p>
          <a:p>
            <a:pPr marL="0" marR="0" lvl="0" indent="0" algn="ctr" defTabSz="914400" rtl="0" eaLnBrk="1" fontAlgn="base" latinLnBrk="0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anose="02020603050405020304" pitchFamily="18" charset="0"/>
              </a:rPr>
              <a:t>∞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anose="02020603050405020304" pitchFamily="18" charset="0"/>
              </a:rPr>
              <a:t>otherwise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16594" name="Text Box 18"/>
          <p:cNvSpPr txBox="1">
            <a:spLocks noChangeArrowheads="1"/>
          </p:cNvSpPr>
          <p:nvPr/>
        </p:nvSpPr>
        <p:spPr bwMode="auto">
          <a:xfrm>
            <a:off x="4572000" y="3581400"/>
            <a:ext cx="1828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rPr>
              <a:t>0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/>
              </a:rPr>
              <a:t>for any label</a:t>
            </a:r>
          </a:p>
        </p:txBody>
      </p:sp>
    </p:spTree>
    <p:extLst>
      <p:ext uri="{BB962C8B-B14F-4D97-AF65-F5344CB8AC3E}">
        <p14:creationId xmlns:p14="http://schemas.microsoft.com/office/powerpoint/2010/main" val="539198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6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6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16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16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16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16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6591" grpId="0" animBg="1"/>
      <p:bldP spid="1816592" grpId="0" animBg="1"/>
      <p:bldP spid="1816593" grpId="0"/>
      <p:bldP spid="18165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viewpoint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Find best (least expensive) binary image</a:t>
            </a:r>
          </a:p>
          <a:p>
            <a:pPr lvl="1"/>
            <a:r>
              <a:rPr lang="en-US" dirty="0"/>
              <a:t>Costs: C1 (labeling) and C2 (boundary)</a:t>
            </a:r>
          </a:p>
          <a:p>
            <a:r>
              <a:rPr lang="en-US" dirty="0"/>
              <a:t>C1: Labeling a dark pixel as foreground</a:t>
            </a:r>
          </a:p>
          <a:p>
            <a:pPr lvl="1"/>
            <a:r>
              <a:rPr lang="en-US" dirty="0"/>
              <a:t>Or, a bright pixel as background</a:t>
            </a:r>
          </a:p>
          <a:p>
            <a:r>
              <a:rPr lang="en-US" dirty="0"/>
              <a:t>If we only had labeling costs, the cheapest solution is the </a:t>
            </a:r>
            <a:r>
              <a:rPr lang="en-US" dirty="0" err="1"/>
              <a:t>thresholded</a:t>
            </a:r>
            <a:r>
              <a:rPr lang="en-US" dirty="0"/>
              <a:t> output</a:t>
            </a:r>
          </a:p>
          <a:p>
            <a:pPr lvl="1"/>
            <a:r>
              <a:rPr lang="en-US" dirty="0"/>
              <a:t>This is the ML estimate</a:t>
            </a:r>
          </a:p>
          <a:p>
            <a:r>
              <a:rPr lang="en-US" dirty="0"/>
              <a:t>C2: The length of the boundary between foreground and background</a:t>
            </a:r>
          </a:p>
          <a:p>
            <a:pPr lvl="1"/>
            <a:r>
              <a:rPr lang="en-US" dirty="0"/>
              <a:t>Penalizes isolated pixels or ragged boundaries</a:t>
            </a:r>
          </a:p>
        </p:txBody>
      </p:sp>
    </p:spTree>
    <p:extLst>
      <p:ext uri="{BB962C8B-B14F-4D97-AF65-F5344CB8AC3E}">
        <p14:creationId xmlns:p14="http://schemas.microsoft.com/office/powerpoint/2010/main" val="274917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problems</a:t>
            </a:r>
          </a:p>
        </p:txBody>
      </p:sp>
      <p:sp>
        <p:nvSpPr>
          <p:cNvPr id="113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natural multi-label version</a:t>
            </a:r>
          </a:p>
          <a:p>
            <a:pPr lvl="1"/>
            <a:r>
              <a:rPr lang="en-US" dirty="0"/>
              <a:t>But 2 labels are surprisingly important</a:t>
            </a:r>
          </a:p>
          <a:p>
            <a:pPr lvl="2"/>
            <a:r>
              <a:rPr lang="en-US" dirty="0"/>
              <a:t>Lots of nice applications</a:t>
            </a:r>
          </a:p>
          <a:p>
            <a:pPr lvl="2"/>
            <a:r>
              <a:rPr lang="en-US" dirty="0"/>
              <a:t>Same basic ideas used for more labels</a:t>
            </a:r>
          </a:p>
          <a:p>
            <a:r>
              <a:rPr lang="en-US" dirty="0"/>
              <a:t>Fast exact solution!</a:t>
            </a:r>
          </a:p>
          <a:p>
            <a:pPr lvl="1"/>
            <a:r>
              <a:rPr lang="en-US" dirty="0"/>
              <a:t>Turn a hard problem into a problem you can solve (reduction)</a:t>
            </a:r>
          </a:p>
          <a:p>
            <a:pPr lvl="2"/>
            <a:r>
              <a:rPr lang="en-US" dirty="0"/>
              <a:t>Due to Hammer (1965) originally</a:t>
            </a:r>
          </a:p>
          <a:p>
            <a:pPr lvl="2"/>
            <a:r>
              <a:rPr lang="en-US" dirty="0"/>
              <a:t>Job scheduling problems: Stone (1977)</a:t>
            </a:r>
          </a:p>
          <a:p>
            <a:pPr lvl="2"/>
            <a:r>
              <a:rPr lang="en-US" dirty="0"/>
              <a:t>Images: </a:t>
            </a:r>
            <a:r>
              <a:rPr lang="en-US" dirty="0" err="1"/>
              <a:t>Greig</a:t>
            </a:r>
            <a:r>
              <a:rPr lang="en-US" dirty="0"/>
              <a:t>, </a:t>
            </a:r>
            <a:r>
              <a:rPr lang="en-US" dirty="0" err="1"/>
              <a:t>Porteus</a:t>
            </a:r>
            <a:r>
              <a:rPr lang="en-US" dirty="0"/>
              <a:t> &amp; </a:t>
            </a:r>
            <a:r>
              <a:rPr lang="en-US" dirty="0" err="1"/>
              <a:t>Seheult</a:t>
            </a:r>
            <a:r>
              <a:rPr lang="en-US" dirty="0"/>
              <a:t> (1989)</a:t>
            </a:r>
          </a:p>
        </p:txBody>
      </p:sp>
    </p:spTree>
    <p:extLst>
      <p:ext uri="{BB962C8B-B14F-4D97-AF65-F5344CB8AC3E}">
        <p14:creationId xmlns:p14="http://schemas.microsoft.com/office/powerpoint/2010/main" val="25035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61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Labeling: Motivation</a:t>
            </a:r>
          </a:p>
        </p:txBody>
      </p:sp>
      <p:sp>
        <p:nvSpPr>
          <p:cNvPr id="114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600202"/>
            <a:ext cx="9232900" cy="4525963"/>
          </a:xfrm>
        </p:spPr>
        <p:txBody>
          <a:bodyPr/>
          <a:lstStyle/>
          <a:p>
            <a:r>
              <a:rPr lang="en-US" dirty="0"/>
              <a:t>Suppose we receive a noisy fax:</a:t>
            </a:r>
          </a:p>
          <a:p>
            <a:pPr lvl="1"/>
            <a:r>
              <a:rPr lang="en-US" dirty="0"/>
              <a:t>Some black pixels in the original image were flipped to white pixels, and some white pixels were flipped to black </a:t>
            </a:r>
          </a:p>
        </p:txBody>
      </p:sp>
      <p:sp>
        <p:nvSpPr>
          <p:cNvPr id="1141764" name="Rectangle 4"/>
          <p:cNvSpPr>
            <a:spLocks noChangeArrowheads="1"/>
          </p:cNvSpPr>
          <p:nvPr/>
        </p:nvSpPr>
        <p:spPr bwMode="auto">
          <a:xfrm>
            <a:off x="1973263" y="4143376"/>
            <a:ext cx="610235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/>
              <a:t>We want to try to clean up (or </a:t>
            </a:r>
            <a:r>
              <a:rPr lang="en-US" sz="2800" b="1"/>
              <a:t>restore</a:t>
            </a:r>
            <a:r>
              <a:rPr lang="en-US" sz="2800"/>
              <a:t>) the original image:</a:t>
            </a:r>
          </a:p>
        </p:txBody>
      </p:sp>
      <p:grpSp>
        <p:nvGrpSpPr>
          <p:cNvPr id="1141765" name="Group 5"/>
          <p:cNvGrpSpPr>
            <a:grpSpLocks/>
          </p:cNvGrpSpPr>
          <p:nvPr/>
        </p:nvGrpSpPr>
        <p:grpSpPr bwMode="auto">
          <a:xfrm>
            <a:off x="9929816" y="1654272"/>
            <a:ext cx="2011362" cy="2052638"/>
            <a:chOff x="4143" y="1432"/>
            <a:chExt cx="1267" cy="1293"/>
          </a:xfrm>
        </p:grpSpPr>
        <p:grpSp>
          <p:nvGrpSpPr>
            <p:cNvPr id="1141766" name="Group 6"/>
            <p:cNvGrpSpPr>
              <a:grpSpLocks/>
            </p:cNvGrpSpPr>
            <p:nvPr/>
          </p:nvGrpSpPr>
          <p:grpSpPr bwMode="auto">
            <a:xfrm>
              <a:off x="4164" y="1432"/>
              <a:ext cx="1227" cy="1106"/>
              <a:chOff x="2266" y="1461"/>
              <a:chExt cx="1227" cy="1106"/>
            </a:xfrm>
          </p:grpSpPr>
          <p:sp>
            <p:nvSpPr>
              <p:cNvPr id="1141767" name="Rectangle 7"/>
              <p:cNvSpPr>
                <a:spLocks noChangeArrowheads="1"/>
              </p:cNvSpPr>
              <p:nvPr/>
            </p:nvSpPr>
            <p:spPr bwMode="auto">
              <a:xfrm>
                <a:off x="2266" y="1461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68" name="Rectangle 8"/>
              <p:cNvSpPr>
                <a:spLocks noChangeArrowheads="1"/>
              </p:cNvSpPr>
              <p:nvPr/>
            </p:nvSpPr>
            <p:spPr bwMode="auto">
              <a:xfrm>
                <a:off x="2506" y="15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69" name="Rectangle 9"/>
              <p:cNvSpPr>
                <a:spLocks noChangeArrowheads="1"/>
              </p:cNvSpPr>
              <p:nvPr/>
            </p:nvSpPr>
            <p:spPr bwMode="auto">
              <a:xfrm>
                <a:off x="2842" y="16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0" name="Rectangle 10"/>
              <p:cNvSpPr>
                <a:spLocks noChangeArrowheads="1"/>
              </p:cNvSpPr>
              <p:nvPr/>
            </p:nvSpPr>
            <p:spPr bwMode="auto">
              <a:xfrm>
                <a:off x="2456" y="168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1" name="Rectangle 11"/>
              <p:cNvSpPr>
                <a:spLocks noChangeArrowheads="1"/>
              </p:cNvSpPr>
              <p:nvPr/>
            </p:nvSpPr>
            <p:spPr bwMode="auto">
              <a:xfrm>
                <a:off x="2665" y="16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2" name="Rectangle 12"/>
              <p:cNvSpPr>
                <a:spLocks noChangeArrowheads="1"/>
              </p:cNvSpPr>
              <p:nvPr/>
            </p:nvSpPr>
            <p:spPr bwMode="auto">
              <a:xfrm>
                <a:off x="2277" y="14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3" name="Rectangle 13"/>
              <p:cNvSpPr>
                <a:spLocks noChangeArrowheads="1"/>
              </p:cNvSpPr>
              <p:nvPr/>
            </p:nvSpPr>
            <p:spPr bwMode="auto">
              <a:xfrm>
                <a:off x="2855" y="179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4" name="Rectangle 14"/>
              <p:cNvSpPr>
                <a:spLocks noChangeArrowheads="1"/>
              </p:cNvSpPr>
              <p:nvPr/>
            </p:nvSpPr>
            <p:spPr bwMode="auto">
              <a:xfrm>
                <a:off x="3068" y="186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5" name="Rectangle 15"/>
              <p:cNvSpPr>
                <a:spLocks noChangeArrowheads="1"/>
              </p:cNvSpPr>
              <p:nvPr/>
            </p:nvSpPr>
            <p:spPr bwMode="auto">
              <a:xfrm>
                <a:off x="3202" y="19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6" name="Rectangle 16"/>
              <p:cNvSpPr>
                <a:spLocks noChangeArrowheads="1"/>
              </p:cNvSpPr>
              <p:nvPr/>
            </p:nvSpPr>
            <p:spPr bwMode="auto">
              <a:xfrm>
                <a:off x="2726" y="19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7" name="Rectangle 17"/>
              <p:cNvSpPr>
                <a:spLocks noChangeArrowheads="1"/>
              </p:cNvSpPr>
              <p:nvPr/>
            </p:nvSpPr>
            <p:spPr bwMode="auto">
              <a:xfrm>
                <a:off x="2792" y="174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8" name="Rectangle 18"/>
              <p:cNvSpPr>
                <a:spLocks noChangeArrowheads="1"/>
              </p:cNvSpPr>
              <p:nvPr/>
            </p:nvSpPr>
            <p:spPr bwMode="auto">
              <a:xfrm>
                <a:off x="2652" y="191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79" name="Rectangle 19"/>
              <p:cNvSpPr>
                <a:spLocks noChangeArrowheads="1"/>
              </p:cNvSpPr>
              <p:nvPr/>
            </p:nvSpPr>
            <p:spPr bwMode="auto">
              <a:xfrm>
                <a:off x="3146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0" name="Rectangle 20"/>
              <p:cNvSpPr>
                <a:spLocks noChangeArrowheads="1"/>
              </p:cNvSpPr>
              <p:nvPr/>
            </p:nvSpPr>
            <p:spPr bwMode="auto">
              <a:xfrm>
                <a:off x="2670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1" name="Rectangle 21"/>
              <p:cNvSpPr>
                <a:spLocks noChangeArrowheads="1"/>
              </p:cNvSpPr>
              <p:nvPr/>
            </p:nvSpPr>
            <p:spPr bwMode="auto">
              <a:xfrm>
                <a:off x="308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2" name="Rectangle 22"/>
              <p:cNvSpPr>
                <a:spLocks noChangeArrowheads="1"/>
              </p:cNvSpPr>
              <p:nvPr/>
            </p:nvSpPr>
            <p:spPr bwMode="auto">
              <a:xfrm>
                <a:off x="2631" y="191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3" name="Rectangle 23"/>
              <p:cNvSpPr>
                <a:spLocks noChangeArrowheads="1"/>
              </p:cNvSpPr>
              <p:nvPr/>
            </p:nvSpPr>
            <p:spPr bwMode="auto">
              <a:xfrm>
                <a:off x="2852" y="20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4" name="Rectangle 24"/>
              <p:cNvSpPr>
                <a:spLocks noChangeArrowheads="1"/>
              </p:cNvSpPr>
              <p:nvPr/>
            </p:nvSpPr>
            <p:spPr bwMode="auto">
              <a:xfrm>
                <a:off x="2626" y="206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5" name="Rectangle 25"/>
              <p:cNvSpPr>
                <a:spLocks noChangeArrowheads="1"/>
              </p:cNvSpPr>
              <p:nvPr/>
            </p:nvSpPr>
            <p:spPr bwMode="auto">
              <a:xfrm>
                <a:off x="2870" y="21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6" name="Rectangle 26"/>
              <p:cNvSpPr>
                <a:spLocks noChangeArrowheads="1"/>
              </p:cNvSpPr>
              <p:nvPr/>
            </p:nvSpPr>
            <p:spPr bwMode="auto">
              <a:xfrm>
                <a:off x="2568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7" name="Rectangle 27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8" name="Rectangle 28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89" name="Rectangle 29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0" name="Rectangle 30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1" name="Rectangle 31"/>
              <p:cNvSpPr>
                <a:spLocks noChangeArrowheads="1"/>
              </p:cNvSpPr>
              <p:nvPr/>
            </p:nvSpPr>
            <p:spPr bwMode="auto">
              <a:xfrm>
                <a:off x="3240" y="183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2" name="Rectangle 32"/>
              <p:cNvSpPr>
                <a:spLocks noChangeArrowheads="1"/>
              </p:cNvSpPr>
              <p:nvPr/>
            </p:nvSpPr>
            <p:spPr bwMode="auto">
              <a:xfrm>
                <a:off x="3303" y="18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3" name="Rectangle 33"/>
              <p:cNvSpPr>
                <a:spLocks noChangeArrowheads="1"/>
              </p:cNvSpPr>
              <p:nvPr/>
            </p:nvSpPr>
            <p:spPr bwMode="auto">
              <a:xfrm>
                <a:off x="3164" y="196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4" name="Rectangle 34"/>
              <p:cNvSpPr>
                <a:spLocks noChangeArrowheads="1"/>
              </p:cNvSpPr>
              <p:nvPr/>
            </p:nvSpPr>
            <p:spPr bwMode="auto">
              <a:xfrm>
                <a:off x="3298" y="203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5" name="Rectangle 35"/>
              <p:cNvSpPr>
                <a:spLocks noChangeArrowheads="1"/>
              </p:cNvSpPr>
              <p:nvPr/>
            </p:nvSpPr>
            <p:spPr bwMode="auto">
              <a:xfrm>
                <a:off x="3182" y="21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6" name="Rectangle 36"/>
              <p:cNvSpPr>
                <a:spLocks noChangeArrowheads="1"/>
              </p:cNvSpPr>
              <p:nvPr/>
            </p:nvSpPr>
            <p:spPr bwMode="auto">
              <a:xfrm>
                <a:off x="3247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7" name="Rectangle 37"/>
              <p:cNvSpPr>
                <a:spLocks noChangeArrowheads="1"/>
              </p:cNvSpPr>
              <p:nvPr/>
            </p:nvSpPr>
            <p:spPr bwMode="auto">
              <a:xfrm>
                <a:off x="2748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8" name="Rectangle 38"/>
              <p:cNvSpPr>
                <a:spLocks noChangeArrowheads="1"/>
              </p:cNvSpPr>
              <p:nvPr/>
            </p:nvSpPr>
            <p:spPr bwMode="auto">
              <a:xfrm>
                <a:off x="3242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799" name="Rectangle 39"/>
              <p:cNvSpPr>
                <a:spLocks noChangeArrowheads="1"/>
              </p:cNvSpPr>
              <p:nvPr/>
            </p:nvSpPr>
            <p:spPr bwMode="auto">
              <a:xfrm>
                <a:off x="2766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0" name="Rectangle 40"/>
              <p:cNvSpPr>
                <a:spLocks noChangeArrowheads="1"/>
              </p:cNvSpPr>
              <p:nvPr/>
            </p:nvSpPr>
            <p:spPr bwMode="auto">
              <a:xfrm>
                <a:off x="3184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1" name="Rectangle 41"/>
              <p:cNvSpPr>
                <a:spLocks noChangeArrowheads="1"/>
              </p:cNvSpPr>
              <p:nvPr/>
            </p:nvSpPr>
            <p:spPr bwMode="auto">
              <a:xfrm>
                <a:off x="2727" y="201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2" name="Rectangle 42"/>
              <p:cNvSpPr>
                <a:spLocks noChangeArrowheads="1"/>
              </p:cNvSpPr>
              <p:nvPr/>
            </p:nvSpPr>
            <p:spPr bwMode="auto">
              <a:xfrm>
                <a:off x="2588" y="208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3" name="Rectangle 43"/>
              <p:cNvSpPr>
                <a:spLocks noChangeArrowheads="1"/>
              </p:cNvSpPr>
              <p:nvPr/>
            </p:nvSpPr>
            <p:spPr bwMode="auto">
              <a:xfrm>
                <a:off x="2442" y="223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4" name="Rectangle 44"/>
              <p:cNvSpPr>
                <a:spLocks noChangeArrowheads="1"/>
              </p:cNvSpPr>
              <p:nvPr/>
            </p:nvSpPr>
            <p:spPr bwMode="auto">
              <a:xfrm>
                <a:off x="2606" y="22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5" name="Rectangle 45"/>
              <p:cNvSpPr>
                <a:spLocks noChangeArrowheads="1"/>
              </p:cNvSpPr>
              <p:nvPr/>
            </p:nvSpPr>
            <p:spPr bwMode="auto">
              <a:xfrm>
                <a:off x="2664" y="196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6" name="Rectangle 46"/>
              <p:cNvSpPr>
                <a:spLocks noChangeArrowheads="1"/>
              </p:cNvSpPr>
              <p:nvPr/>
            </p:nvSpPr>
            <p:spPr bwMode="auto">
              <a:xfrm>
                <a:off x="3399" y="19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7" name="Rectangle 47"/>
              <p:cNvSpPr>
                <a:spLocks noChangeArrowheads="1"/>
              </p:cNvSpPr>
              <p:nvPr/>
            </p:nvSpPr>
            <p:spPr bwMode="auto">
              <a:xfrm>
                <a:off x="3260" y="20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8" name="Rectangle 48"/>
              <p:cNvSpPr>
                <a:spLocks noChangeArrowheads="1"/>
              </p:cNvSpPr>
              <p:nvPr/>
            </p:nvSpPr>
            <p:spPr bwMode="auto">
              <a:xfrm>
                <a:off x="3394" y="212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09" name="Rectangle 49"/>
              <p:cNvSpPr>
                <a:spLocks noChangeArrowheads="1"/>
              </p:cNvSpPr>
              <p:nvPr/>
            </p:nvSpPr>
            <p:spPr bwMode="auto">
              <a:xfrm>
                <a:off x="3278" y="22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0" name="Rectangle 50"/>
              <p:cNvSpPr>
                <a:spLocks noChangeArrowheads="1"/>
              </p:cNvSpPr>
              <p:nvPr/>
            </p:nvSpPr>
            <p:spPr bwMode="auto">
              <a:xfrm>
                <a:off x="3336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1" name="Rectangle 51"/>
              <p:cNvSpPr>
                <a:spLocks noChangeArrowheads="1"/>
              </p:cNvSpPr>
              <p:nvPr/>
            </p:nvSpPr>
            <p:spPr bwMode="auto">
              <a:xfrm>
                <a:off x="2374" y="21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2" name="Rectangle 52"/>
              <p:cNvSpPr>
                <a:spLocks noChangeArrowheads="1"/>
              </p:cNvSpPr>
              <p:nvPr/>
            </p:nvSpPr>
            <p:spPr bwMode="auto">
              <a:xfrm>
                <a:off x="2538" y="203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3" name="Rectangle 53"/>
              <p:cNvSpPr>
                <a:spLocks noChangeArrowheads="1"/>
              </p:cNvSpPr>
              <p:nvPr/>
            </p:nvSpPr>
            <p:spPr bwMode="auto">
              <a:xfrm>
                <a:off x="2316" y="21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4" name="Rectangle 54"/>
              <p:cNvSpPr>
                <a:spLocks noChangeArrowheads="1"/>
              </p:cNvSpPr>
              <p:nvPr/>
            </p:nvSpPr>
            <p:spPr bwMode="auto">
              <a:xfrm>
                <a:off x="2874" y="218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5" name="Rectangle 55"/>
              <p:cNvSpPr>
                <a:spLocks noChangeArrowheads="1"/>
              </p:cNvSpPr>
              <p:nvPr/>
            </p:nvSpPr>
            <p:spPr bwMode="auto">
              <a:xfrm>
                <a:off x="2488" y="220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6" name="Rectangle 56"/>
              <p:cNvSpPr>
                <a:spLocks noChangeArrowheads="1"/>
              </p:cNvSpPr>
              <p:nvPr/>
            </p:nvSpPr>
            <p:spPr bwMode="auto">
              <a:xfrm>
                <a:off x="2697" y="21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7" name="Rectangle 57"/>
              <p:cNvSpPr>
                <a:spLocks noChangeArrowheads="1"/>
              </p:cNvSpPr>
              <p:nvPr/>
            </p:nvSpPr>
            <p:spPr bwMode="auto">
              <a:xfrm>
                <a:off x="2309" y="19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8" name="Rectangle 58"/>
              <p:cNvSpPr>
                <a:spLocks noChangeArrowheads="1"/>
              </p:cNvSpPr>
              <p:nvPr/>
            </p:nvSpPr>
            <p:spPr bwMode="auto">
              <a:xfrm>
                <a:off x="2887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19" name="Rectangle 59"/>
              <p:cNvSpPr>
                <a:spLocks noChangeArrowheads="1"/>
              </p:cNvSpPr>
              <p:nvPr/>
            </p:nvSpPr>
            <p:spPr bwMode="auto">
              <a:xfrm>
                <a:off x="2824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0" name="Rectangle 60"/>
              <p:cNvSpPr>
                <a:spLocks noChangeArrowheads="1"/>
              </p:cNvSpPr>
              <p:nvPr/>
            </p:nvSpPr>
            <p:spPr bwMode="auto">
              <a:xfrm>
                <a:off x="2654" y="206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1" name="Rectangle 61"/>
              <p:cNvSpPr>
                <a:spLocks noChangeArrowheads="1"/>
              </p:cNvSpPr>
              <p:nvPr/>
            </p:nvSpPr>
            <p:spPr bwMode="auto">
              <a:xfrm>
                <a:off x="2580" y="200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2" name="Rectangle 62"/>
              <p:cNvSpPr>
                <a:spLocks noChangeArrowheads="1"/>
              </p:cNvSpPr>
              <p:nvPr/>
            </p:nvSpPr>
            <p:spPr bwMode="auto">
              <a:xfrm>
                <a:off x="2598" y="216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3" name="Rectangle 63"/>
              <p:cNvSpPr>
                <a:spLocks noChangeArrowheads="1"/>
              </p:cNvSpPr>
              <p:nvPr/>
            </p:nvSpPr>
            <p:spPr bwMode="auto">
              <a:xfrm>
                <a:off x="2802" y="18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4" name="Rectangle 64"/>
              <p:cNvSpPr>
                <a:spLocks noChangeArrowheads="1"/>
              </p:cNvSpPr>
              <p:nvPr/>
            </p:nvSpPr>
            <p:spPr bwMode="auto">
              <a:xfrm>
                <a:off x="2554" y="21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5" name="Rectangle 65"/>
              <p:cNvSpPr>
                <a:spLocks noChangeArrowheads="1"/>
              </p:cNvSpPr>
              <p:nvPr/>
            </p:nvSpPr>
            <p:spPr bwMode="auto">
              <a:xfrm>
                <a:off x="2676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6" name="Rectangle 66"/>
              <p:cNvSpPr>
                <a:spLocks noChangeArrowheads="1"/>
              </p:cNvSpPr>
              <p:nvPr/>
            </p:nvSpPr>
            <p:spPr bwMode="auto">
              <a:xfrm>
                <a:off x="2694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7" name="Rectangle 67"/>
              <p:cNvSpPr>
                <a:spLocks noChangeArrowheads="1"/>
              </p:cNvSpPr>
              <p:nvPr/>
            </p:nvSpPr>
            <p:spPr bwMode="auto">
              <a:xfrm>
                <a:off x="2421" y="23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8" name="Rectangle 68"/>
              <p:cNvSpPr>
                <a:spLocks noChangeArrowheads="1"/>
              </p:cNvSpPr>
              <p:nvPr/>
            </p:nvSpPr>
            <p:spPr bwMode="auto">
              <a:xfrm>
                <a:off x="2516" y="21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29" name="Rectangle 69"/>
              <p:cNvSpPr>
                <a:spLocks noChangeArrowheads="1"/>
              </p:cNvSpPr>
              <p:nvPr/>
            </p:nvSpPr>
            <p:spPr bwMode="auto">
              <a:xfrm>
                <a:off x="2650" y="22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0" name="Rectangle 70"/>
              <p:cNvSpPr>
                <a:spLocks noChangeArrowheads="1"/>
              </p:cNvSpPr>
              <p:nvPr/>
            </p:nvSpPr>
            <p:spPr bwMode="auto">
              <a:xfrm>
                <a:off x="2534" y="233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1" name="Rectangle 71"/>
              <p:cNvSpPr>
                <a:spLocks noChangeArrowheads="1"/>
              </p:cNvSpPr>
              <p:nvPr/>
            </p:nvSpPr>
            <p:spPr bwMode="auto">
              <a:xfrm>
                <a:off x="2736" y="18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2" name="Rectangle 72"/>
              <p:cNvSpPr>
                <a:spLocks noChangeArrowheads="1"/>
              </p:cNvSpPr>
              <p:nvPr/>
            </p:nvSpPr>
            <p:spPr bwMode="auto">
              <a:xfrm>
                <a:off x="2466" y="212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3" name="Rectangle 73"/>
              <p:cNvSpPr>
                <a:spLocks noChangeArrowheads="1"/>
              </p:cNvSpPr>
              <p:nvPr/>
            </p:nvSpPr>
            <p:spPr bwMode="auto">
              <a:xfrm>
                <a:off x="2416" y="22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4" name="Rectangle 74"/>
              <p:cNvSpPr>
                <a:spLocks noChangeArrowheads="1"/>
              </p:cNvSpPr>
              <p:nvPr/>
            </p:nvSpPr>
            <p:spPr bwMode="auto">
              <a:xfrm>
                <a:off x="2625" y="224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5" name="Rectangle 75"/>
              <p:cNvSpPr>
                <a:spLocks noChangeArrowheads="1"/>
              </p:cNvSpPr>
              <p:nvPr/>
            </p:nvSpPr>
            <p:spPr bwMode="auto">
              <a:xfrm>
                <a:off x="2752" y="23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6" name="Rectangle 76"/>
              <p:cNvSpPr>
                <a:spLocks noChangeArrowheads="1"/>
              </p:cNvSpPr>
              <p:nvPr/>
            </p:nvSpPr>
            <p:spPr bwMode="auto">
              <a:xfrm>
                <a:off x="3238" y="198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7" name="Rectangle 77"/>
              <p:cNvSpPr>
                <a:spLocks noChangeArrowheads="1"/>
              </p:cNvSpPr>
              <p:nvPr/>
            </p:nvSpPr>
            <p:spPr bwMode="auto">
              <a:xfrm>
                <a:off x="3399" y="227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8" name="Rectangle 78"/>
              <p:cNvSpPr>
                <a:spLocks noChangeArrowheads="1"/>
              </p:cNvSpPr>
              <p:nvPr/>
            </p:nvSpPr>
            <p:spPr bwMode="auto">
              <a:xfrm>
                <a:off x="3182" y="208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39" name="Rectangle 79"/>
              <p:cNvSpPr>
                <a:spLocks noChangeArrowheads="1"/>
              </p:cNvSpPr>
              <p:nvPr/>
            </p:nvSpPr>
            <p:spPr bwMode="auto">
              <a:xfrm>
                <a:off x="3143" y="193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0" name="Rectangle 80"/>
              <p:cNvSpPr>
                <a:spLocks noChangeArrowheads="1"/>
              </p:cNvSpPr>
              <p:nvPr/>
            </p:nvSpPr>
            <p:spPr bwMode="auto">
              <a:xfrm>
                <a:off x="3138" y="208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1" name="Rectangle 81"/>
              <p:cNvSpPr>
                <a:spLocks noChangeArrowheads="1"/>
              </p:cNvSpPr>
              <p:nvPr/>
            </p:nvSpPr>
            <p:spPr bwMode="auto">
              <a:xfrm>
                <a:off x="3351" y="234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2" name="Rectangle 82"/>
              <p:cNvSpPr>
                <a:spLocks noChangeArrowheads="1"/>
              </p:cNvSpPr>
              <p:nvPr/>
            </p:nvSpPr>
            <p:spPr bwMode="auto">
              <a:xfrm>
                <a:off x="3278" y="217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3" name="Rectangle 83"/>
              <p:cNvSpPr>
                <a:spLocks noChangeArrowheads="1"/>
              </p:cNvSpPr>
              <p:nvPr/>
            </p:nvSpPr>
            <p:spPr bwMode="auto">
              <a:xfrm>
                <a:off x="3368" y="20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4" name="Rectangle 84"/>
              <p:cNvSpPr>
                <a:spLocks noChangeArrowheads="1"/>
              </p:cNvSpPr>
              <p:nvPr/>
            </p:nvSpPr>
            <p:spPr bwMode="auto">
              <a:xfrm>
                <a:off x="3100" y="210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5" name="Rectangle 85"/>
              <p:cNvSpPr>
                <a:spLocks noChangeArrowheads="1"/>
              </p:cNvSpPr>
              <p:nvPr/>
            </p:nvSpPr>
            <p:spPr bwMode="auto">
              <a:xfrm>
                <a:off x="3234" y="217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6" name="Rectangle 86"/>
              <p:cNvSpPr>
                <a:spLocks noChangeArrowheads="1"/>
              </p:cNvSpPr>
              <p:nvPr/>
            </p:nvSpPr>
            <p:spPr bwMode="auto">
              <a:xfrm>
                <a:off x="3118" y="22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7" name="Rectangle 87"/>
              <p:cNvSpPr>
                <a:spLocks noChangeArrowheads="1"/>
              </p:cNvSpPr>
              <p:nvPr/>
            </p:nvSpPr>
            <p:spPr bwMode="auto">
              <a:xfrm>
                <a:off x="3236" y="186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8" name="Rectangle 88"/>
              <p:cNvSpPr>
                <a:spLocks noChangeArrowheads="1"/>
              </p:cNvSpPr>
              <p:nvPr/>
            </p:nvSpPr>
            <p:spPr bwMode="auto">
              <a:xfrm>
                <a:off x="3050" y="20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49" name="Rectangle 89"/>
              <p:cNvSpPr>
                <a:spLocks noChangeArrowheads="1"/>
              </p:cNvSpPr>
              <p:nvPr/>
            </p:nvSpPr>
            <p:spPr bwMode="auto">
              <a:xfrm>
                <a:off x="3000" y="221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0" name="Rectangle 90"/>
              <p:cNvSpPr>
                <a:spLocks noChangeArrowheads="1"/>
              </p:cNvSpPr>
              <p:nvPr/>
            </p:nvSpPr>
            <p:spPr bwMode="auto">
              <a:xfrm>
                <a:off x="3209" y="216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1" name="Rectangle 91"/>
              <p:cNvSpPr>
                <a:spLocks noChangeArrowheads="1"/>
              </p:cNvSpPr>
              <p:nvPr/>
            </p:nvSpPr>
            <p:spPr bwMode="auto">
              <a:xfrm>
                <a:off x="3336" y="227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2" name="Rectangle 92"/>
              <p:cNvSpPr>
                <a:spLocks noChangeArrowheads="1"/>
              </p:cNvSpPr>
              <p:nvPr/>
            </p:nvSpPr>
            <p:spPr bwMode="auto">
              <a:xfrm>
                <a:off x="2966" y="160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3" name="Rectangle 93"/>
              <p:cNvSpPr>
                <a:spLocks noChangeArrowheads="1"/>
              </p:cNvSpPr>
              <p:nvPr/>
            </p:nvSpPr>
            <p:spPr bwMode="auto">
              <a:xfrm>
                <a:off x="2910" y="169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4" name="Rectangle 94"/>
              <p:cNvSpPr>
                <a:spLocks noChangeArrowheads="1"/>
              </p:cNvSpPr>
              <p:nvPr/>
            </p:nvSpPr>
            <p:spPr bwMode="auto">
              <a:xfrm>
                <a:off x="2871" y="1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5" name="Rectangle 95"/>
              <p:cNvSpPr>
                <a:spLocks noChangeArrowheads="1"/>
              </p:cNvSpPr>
              <p:nvPr/>
            </p:nvSpPr>
            <p:spPr bwMode="auto">
              <a:xfrm>
                <a:off x="2866" y="169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6" name="Rectangle 96"/>
              <p:cNvSpPr>
                <a:spLocks noChangeArrowheads="1"/>
              </p:cNvSpPr>
              <p:nvPr/>
            </p:nvSpPr>
            <p:spPr bwMode="auto">
              <a:xfrm>
                <a:off x="2988" y="164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7" name="Rectangle 97"/>
              <p:cNvSpPr>
                <a:spLocks noChangeArrowheads="1"/>
              </p:cNvSpPr>
              <p:nvPr/>
            </p:nvSpPr>
            <p:spPr bwMode="auto">
              <a:xfrm>
                <a:off x="3006" y="179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8" name="Rectangle 98"/>
              <p:cNvSpPr>
                <a:spLocks noChangeArrowheads="1"/>
              </p:cNvSpPr>
              <p:nvPr/>
            </p:nvSpPr>
            <p:spPr bwMode="auto">
              <a:xfrm>
                <a:off x="2967" y="164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59" name="Rectangle 99"/>
              <p:cNvSpPr>
                <a:spLocks noChangeArrowheads="1"/>
              </p:cNvSpPr>
              <p:nvPr/>
            </p:nvSpPr>
            <p:spPr bwMode="auto">
              <a:xfrm>
                <a:off x="2828" y="172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0" name="Rectangle 100"/>
              <p:cNvSpPr>
                <a:spLocks noChangeArrowheads="1"/>
              </p:cNvSpPr>
              <p:nvPr/>
            </p:nvSpPr>
            <p:spPr bwMode="auto">
              <a:xfrm>
                <a:off x="2962" y="179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1" name="Rectangle 101"/>
              <p:cNvSpPr>
                <a:spLocks noChangeArrowheads="1"/>
              </p:cNvSpPr>
              <p:nvPr/>
            </p:nvSpPr>
            <p:spPr bwMode="auto">
              <a:xfrm>
                <a:off x="2846" y="18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2" name="Rectangle 102"/>
              <p:cNvSpPr>
                <a:spLocks noChangeArrowheads="1"/>
              </p:cNvSpPr>
              <p:nvPr/>
            </p:nvSpPr>
            <p:spPr bwMode="auto">
              <a:xfrm>
                <a:off x="2904" y="159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3" name="Rectangle 103"/>
              <p:cNvSpPr>
                <a:spLocks noChangeArrowheads="1"/>
              </p:cNvSpPr>
              <p:nvPr/>
            </p:nvSpPr>
            <p:spPr bwMode="auto">
              <a:xfrm>
                <a:off x="2778" y="16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4" name="Rectangle 104"/>
              <p:cNvSpPr>
                <a:spLocks noChangeArrowheads="1"/>
              </p:cNvSpPr>
              <p:nvPr/>
            </p:nvSpPr>
            <p:spPr bwMode="auto">
              <a:xfrm>
                <a:off x="2728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5" name="Rectangle 105"/>
              <p:cNvSpPr>
                <a:spLocks noChangeArrowheads="1"/>
              </p:cNvSpPr>
              <p:nvPr/>
            </p:nvSpPr>
            <p:spPr bwMode="auto">
              <a:xfrm>
                <a:off x="2937" y="178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6" name="Rectangle 106"/>
              <p:cNvSpPr>
                <a:spLocks noChangeArrowheads="1"/>
              </p:cNvSpPr>
              <p:nvPr/>
            </p:nvSpPr>
            <p:spPr bwMode="auto">
              <a:xfrm>
                <a:off x="3064" y="18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7" name="Rectangle 107"/>
              <p:cNvSpPr>
                <a:spLocks noChangeArrowheads="1"/>
              </p:cNvSpPr>
              <p:nvPr/>
            </p:nvSpPr>
            <p:spPr bwMode="auto">
              <a:xfrm>
                <a:off x="3062" y="171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8" name="Rectangle 108"/>
              <p:cNvSpPr>
                <a:spLocks noChangeArrowheads="1"/>
              </p:cNvSpPr>
              <p:nvPr/>
            </p:nvSpPr>
            <p:spPr bwMode="auto">
              <a:xfrm>
                <a:off x="3026" y="155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69" name="Rectangle 109"/>
              <p:cNvSpPr>
                <a:spLocks noChangeArrowheads="1"/>
              </p:cNvSpPr>
              <p:nvPr/>
            </p:nvSpPr>
            <p:spPr bwMode="auto">
              <a:xfrm>
                <a:off x="3006" y="181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0" name="Rectangle 110"/>
              <p:cNvSpPr>
                <a:spLocks noChangeArrowheads="1"/>
              </p:cNvSpPr>
              <p:nvPr/>
            </p:nvSpPr>
            <p:spPr bwMode="auto">
              <a:xfrm>
                <a:off x="2952" y="225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1" name="Rectangle 111"/>
              <p:cNvSpPr>
                <a:spLocks noChangeArrowheads="1"/>
              </p:cNvSpPr>
              <p:nvPr/>
            </p:nvSpPr>
            <p:spPr bwMode="auto">
              <a:xfrm>
                <a:off x="2962" y="180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2" name="Rectangle 112"/>
              <p:cNvSpPr>
                <a:spLocks noChangeArrowheads="1"/>
              </p:cNvSpPr>
              <p:nvPr/>
            </p:nvSpPr>
            <p:spPr bwMode="auto">
              <a:xfrm>
                <a:off x="3084" y="175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3" name="Rectangle 113"/>
              <p:cNvSpPr>
                <a:spLocks noChangeArrowheads="1"/>
              </p:cNvSpPr>
              <p:nvPr/>
            </p:nvSpPr>
            <p:spPr bwMode="auto">
              <a:xfrm>
                <a:off x="3125" y="18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4" name="Rectangle 114"/>
              <p:cNvSpPr>
                <a:spLocks noChangeArrowheads="1"/>
              </p:cNvSpPr>
              <p:nvPr/>
            </p:nvSpPr>
            <p:spPr bwMode="auto">
              <a:xfrm>
                <a:off x="3063" y="1759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5" name="Rectangle 115"/>
              <p:cNvSpPr>
                <a:spLocks noChangeArrowheads="1"/>
              </p:cNvSpPr>
              <p:nvPr/>
            </p:nvSpPr>
            <p:spPr bwMode="auto">
              <a:xfrm>
                <a:off x="2924" y="18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6" name="Rectangle 116"/>
              <p:cNvSpPr>
                <a:spLocks noChangeArrowheads="1"/>
              </p:cNvSpPr>
              <p:nvPr/>
            </p:nvSpPr>
            <p:spPr bwMode="auto">
              <a:xfrm>
                <a:off x="3058" y="190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7" name="Rectangle 117"/>
              <p:cNvSpPr>
                <a:spLocks noChangeArrowheads="1"/>
              </p:cNvSpPr>
              <p:nvPr/>
            </p:nvSpPr>
            <p:spPr bwMode="auto">
              <a:xfrm>
                <a:off x="3000" y="171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8" name="Rectangle 118"/>
              <p:cNvSpPr>
                <a:spLocks noChangeArrowheads="1"/>
              </p:cNvSpPr>
              <p:nvPr/>
            </p:nvSpPr>
            <p:spPr bwMode="auto">
              <a:xfrm>
                <a:off x="2874" y="177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79" name="Rectangle 119"/>
              <p:cNvSpPr>
                <a:spLocks noChangeArrowheads="1"/>
              </p:cNvSpPr>
              <p:nvPr/>
            </p:nvSpPr>
            <p:spPr bwMode="auto">
              <a:xfrm>
                <a:off x="3033" y="189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0" name="Rectangle 120"/>
              <p:cNvSpPr>
                <a:spLocks noChangeArrowheads="1"/>
              </p:cNvSpPr>
              <p:nvPr/>
            </p:nvSpPr>
            <p:spPr bwMode="auto">
              <a:xfrm>
                <a:off x="3160" y="200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1" name="Rectangle 121"/>
              <p:cNvSpPr>
                <a:spLocks noChangeArrowheads="1"/>
              </p:cNvSpPr>
              <p:nvPr/>
            </p:nvSpPr>
            <p:spPr bwMode="auto">
              <a:xfrm>
                <a:off x="3402" y="150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2" name="Rectangle 122"/>
              <p:cNvSpPr>
                <a:spLocks noChangeArrowheads="1"/>
              </p:cNvSpPr>
              <p:nvPr/>
            </p:nvSpPr>
            <p:spPr bwMode="auto">
              <a:xfrm>
                <a:off x="3180" y="167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3" name="Rectangle 123"/>
              <p:cNvSpPr>
                <a:spLocks noChangeArrowheads="1"/>
              </p:cNvSpPr>
              <p:nvPr/>
            </p:nvSpPr>
            <p:spPr bwMode="auto">
              <a:xfrm>
                <a:off x="3352" y="167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4" name="Rectangle 124"/>
              <p:cNvSpPr>
                <a:spLocks noChangeArrowheads="1"/>
              </p:cNvSpPr>
              <p:nvPr/>
            </p:nvSpPr>
            <p:spPr bwMode="auto">
              <a:xfrm>
                <a:off x="3173" y="147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5" name="Rectangle 125"/>
              <p:cNvSpPr>
                <a:spLocks noChangeArrowheads="1"/>
              </p:cNvSpPr>
              <p:nvPr/>
            </p:nvSpPr>
            <p:spPr bwMode="auto">
              <a:xfrm>
                <a:off x="2358" y="2395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6" name="Rectangle 126"/>
              <p:cNvSpPr>
                <a:spLocks noChangeArrowheads="1"/>
              </p:cNvSpPr>
              <p:nvPr/>
            </p:nvSpPr>
            <p:spPr bwMode="auto">
              <a:xfrm>
                <a:off x="2522" y="2287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7" name="Rectangle 127"/>
              <p:cNvSpPr>
                <a:spLocks noChangeArrowheads="1"/>
              </p:cNvSpPr>
              <p:nvPr/>
            </p:nvSpPr>
            <p:spPr bwMode="auto">
              <a:xfrm>
                <a:off x="2300" y="2458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8" name="Rectangle 128"/>
              <p:cNvSpPr>
                <a:spLocks noChangeArrowheads="1"/>
              </p:cNvSpPr>
              <p:nvPr/>
            </p:nvSpPr>
            <p:spPr bwMode="auto">
              <a:xfrm>
                <a:off x="2472" y="245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89" name="Rectangle 129"/>
              <p:cNvSpPr>
                <a:spLocks noChangeArrowheads="1"/>
              </p:cNvSpPr>
              <p:nvPr/>
            </p:nvSpPr>
            <p:spPr bwMode="auto">
              <a:xfrm>
                <a:off x="3258" y="2263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0" name="Rectangle 130"/>
              <p:cNvSpPr>
                <a:spLocks noChangeArrowheads="1"/>
              </p:cNvSpPr>
              <p:nvPr/>
            </p:nvSpPr>
            <p:spPr bwMode="auto">
              <a:xfrm>
                <a:off x="3036" y="2434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1" name="Rectangle 131"/>
              <p:cNvSpPr>
                <a:spLocks noChangeArrowheads="1"/>
              </p:cNvSpPr>
              <p:nvPr/>
            </p:nvSpPr>
            <p:spPr bwMode="auto">
              <a:xfrm>
                <a:off x="3208" y="2432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2" name="Rectangle 132"/>
              <p:cNvSpPr>
                <a:spLocks noChangeArrowheads="1"/>
              </p:cNvSpPr>
              <p:nvPr/>
            </p:nvSpPr>
            <p:spPr bwMode="auto">
              <a:xfrm>
                <a:off x="3029" y="2230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1893" name="Text Box 133"/>
            <p:cNvSpPr txBox="1">
              <a:spLocks noChangeArrowheads="1"/>
            </p:cNvSpPr>
            <p:nvPr/>
          </p:nvSpPr>
          <p:spPr bwMode="auto">
            <a:xfrm>
              <a:off x="4143" y="2475"/>
              <a:ext cx="12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original image</a:t>
              </a:r>
            </a:p>
          </p:txBody>
        </p:sp>
      </p:grpSp>
      <p:grpSp>
        <p:nvGrpSpPr>
          <p:cNvPr id="1141894" name="Group 134"/>
          <p:cNvGrpSpPr>
            <a:grpSpLocks/>
          </p:cNvGrpSpPr>
          <p:nvPr/>
        </p:nvGrpSpPr>
        <p:grpSpPr bwMode="auto">
          <a:xfrm>
            <a:off x="9964741" y="3982062"/>
            <a:ext cx="2114550" cy="2085975"/>
            <a:chOff x="4165" y="2674"/>
            <a:chExt cx="1332" cy="1314"/>
          </a:xfrm>
        </p:grpSpPr>
        <p:grpSp>
          <p:nvGrpSpPr>
            <p:cNvPr id="1141895" name="Group 135"/>
            <p:cNvGrpSpPr>
              <a:grpSpLocks/>
            </p:cNvGrpSpPr>
            <p:nvPr/>
          </p:nvGrpSpPr>
          <p:grpSpPr bwMode="auto">
            <a:xfrm>
              <a:off x="4174" y="2674"/>
              <a:ext cx="1227" cy="1106"/>
              <a:chOff x="1726" y="2984"/>
              <a:chExt cx="1227" cy="1106"/>
            </a:xfrm>
          </p:grpSpPr>
          <p:sp>
            <p:nvSpPr>
              <p:cNvPr id="1141896" name="Rectangle 136"/>
              <p:cNvSpPr>
                <a:spLocks noChangeArrowheads="1"/>
              </p:cNvSpPr>
              <p:nvPr/>
            </p:nvSpPr>
            <p:spPr bwMode="auto">
              <a:xfrm>
                <a:off x="1726" y="2984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7" name="Rectangle 137"/>
              <p:cNvSpPr>
                <a:spLocks noChangeArrowheads="1"/>
              </p:cNvSpPr>
              <p:nvPr/>
            </p:nvSpPr>
            <p:spPr bwMode="auto">
              <a:xfrm>
                <a:off x="2077" y="354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8" name="Rectangle 138"/>
              <p:cNvSpPr>
                <a:spLocks noChangeArrowheads="1"/>
              </p:cNvSpPr>
              <p:nvPr/>
            </p:nvSpPr>
            <p:spPr bwMode="auto">
              <a:xfrm>
                <a:off x="2136" y="3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899" name="Freeform 139"/>
              <p:cNvSpPr>
                <a:spLocks/>
              </p:cNvSpPr>
              <p:nvPr/>
            </p:nvSpPr>
            <p:spPr bwMode="auto">
              <a:xfrm>
                <a:off x="1796" y="3092"/>
                <a:ext cx="1107" cy="879"/>
              </a:xfrm>
              <a:custGeom>
                <a:avLst/>
                <a:gdLst/>
                <a:ahLst/>
                <a:cxnLst>
                  <a:cxn ang="0">
                    <a:pos x="0" y="849"/>
                  </a:cxn>
                  <a:cxn ang="0">
                    <a:pos x="0" y="788"/>
                  </a:cxn>
                  <a:cxn ang="0">
                    <a:pos x="69" y="781"/>
                  </a:cxn>
                  <a:cxn ang="0">
                    <a:pos x="107" y="621"/>
                  </a:cxn>
                  <a:cxn ang="0">
                    <a:pos x="251" y="386"/>
                  </a:cxn>
                  <a:cxn ang="0">
                    <a:pos x="357" y="303"/>
                  </a:cxn>
                  <a:cxn ang="0">
                    <a:pos x="440" y="144"/>
                  </a:cxn>
                  <a:cxn ang="0">
                    <a:pos x="561" y="83"/>
                  </a:cxn>
                  <a:cxn ang="0">
                    <a:pos x="592" y="0"/>
                  </a:cxn>
                  <a:cxn ang="0">
                    <a:pos x="758" y="136"/>
                  </a:cxn>
                  <a:cxn ang="0">
                    <a:pos x="827" y="265"/>
                  </a:cxn>
                  <a:cxn ang="0">
                    <a:pos x="917" y="379"/>
                  </a:cxn>
                  <a:cxn ang="0">
                    <a:pos x="1039" y="493"/>
                  </a:cxn>
                  <a:cxn ang="0">
                    <a:pos x="1107" y="576"/>
                  </a:cxn>
                  <a:cxn ang="0">
                    <a:pos x="1099" y="811"/>
                  </a:cxn>
                  <a:cxn ang="0">
                    <a:pos x="993" y="879"/>
                  </a:cxn>
                  <a:cxn ang="0">
                    <a:pos x="819" y="720"/>
                  </a:cxn>
                  <a:cxn ang="0">
                    <a:pos x="493" y="758"/>
                  </a:cxn>
                  <a:cxn ang="0">
                    <a:pos x="273" y="728"/>
                  </a:cxn>
                  <a:cxn ang="0">
                    <a:pos x="220" y="826"/>
                  </a:cxn>
                  <a:cxn ang="0">
                    <a:pos x="0" y="849"/>
                  </a:cxn>
                </a:cxnLst>
                <a:rect l="0" t="0" r="r" b="b"/>
                <a:pathLst>
                  <a:path w="1107" h="879">
                    <a:moveTo>
                      <a:pt x="0" y="849"/>
                    </a:moveTo>
                    <a:lnTo>
                      <a:pt x="0" y="788"/>
                    </a:lnTo>
                    <a:lnTo>
                      <a:pt x="69" y="781"/>
                    </a:lnTo>
                    <a:lnTo>
                      <a:pt x="107" y="621"/>
                    </a:lnTo>
                    <a:lnTo>
                      <a:pt x="251" y="386"/>
                    </a:lnTo>
                    <a:lnTo>
                      <a:pt x="357" y="303"/>
                    </a:lnTo>
                    <a:lnTo>
                      <a:pt x="440" y="144"/>
                    </a:lnTo>
                    <a:lnTo>
                      <a:pt x="561" y="83"/>
                    </a:lnTo>
                    <a:lnTo>
                      <a:pt x="592" y="0"/>
                    </a:lnTo>
                    <a:lnTo>
                      <a:pt x="758" y="136"/>
                    </a:lnTo>
                    <a:lnTo>
                      <a:pt x="827" y="265"/>
                    </a:lnTo>
                    <a:lnTo>
                      <a:pt x="917" y="379"/>
                    </a:lnTo>
                    <a:lnTo>
                      <a:pt x="1039" y="493"/>
                    </a:lnTo>
                    <a:lnTo>
                      <a:pt x="1107" y="576"/>
                    </a:lnTo>
                    <a:lnTo>
                      <a:pt x="1099" y="811"/>
                    </a:lnTo>
                    <a:lnTo>
                      <a:pt x="993" y="879"/>
                    </a:lnTo>
                    <a:lnTo>
                      <a:pt x="819" y="720"/>
                    </a:lnTo>
                    <a:lnTo>
                      <a:pt x="493" y="758"/>
                    </a:lnTo>
                    <a:lnTo>
                      <a:pt x="273" y="728"/>
                    </a:lnTo>
                    <a:lnTo>
                      <a:pt x="220" y="826"/>
                    </a:lnTo>
                    <a:lnTo>
                      <a:pt x="0" y="849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1900" name="Freeform 140"/>
              <p:cNvSpPr>
                <a:spLocks/>
              </p:cNvSpPr>
              <p:nvPr/>
            </p:nvSpPr>
            <p:spPr bwMode="auto">
              <a:xfrm>
                <a:off x="2214" y="3381"/>
                <a:ext cx="341" cy="310"/>
              </a:xfrm>
              <a:custGeom>
                <a:avLst/>
                <a:gdLst/>
                <a:ahLst/>
                <a:cxnLst>
                  <a:cxn ang="0">
                    <a:pos x="0" y="242"/>
                  </a:cxn>
                  <a:cxn ang="0">
                    <a:pos x="30" y="189"/>
                  </a:cxn>
                  <a:cxn ang="0">
                    <a:pos x="144" y="0"/>
                  </a:cxn>
                  <a:cxn ang="0">
                    <a:pos x="326" y="136"/>
                  </a:cxn>
                  <a:cxn ang="0">
                    <a:pos x="341" y="310"/>
                  </a:cxn>
                  <a:cxn ang="0">
                    <a:pos x="0" y="242"/>
                  </a:cxn>
                </a:cxnLst>
                <a:rect l="0" t="0" r="r" b="b"/>
                <a:pathLst>
                  <a:path w="341" h="310">
                    <a:moveTo>
                      <a:pt x="0" y="242"/>
                    </a:moveTo>
                    <a:cubicBezTo>
                      <a:pt x="11" y="225"/>
                      <a:pt x="17" y="204"/>
                      <a:pt x="30" y="189"/>
                    </a:cubicBezTo>
                    <a:lnTo>
                      <a:pt x="144" y="0"/>
                    </a:lnTo>
                    <a:lnTo>
                      <a:pt x="326" y="136"/>
                    </a:lnTo>
                    <a:lnTo>
                      <a:pt x="341" y="31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1901" name="Text Box 141"/>
            <p:cNvSpPr txBox="1">
              <a:spLocks noChangeArrowheads="1"/>
            </p:cNvSpPr>
            <p:nvPr/>
          </p:nvSpPr>
          <p:spPr bwMode="auto">
            <a:xfrm>
              <a:off x="4165" y="3738"/>
              <a:ext cx="13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restored image</a:t>
              </a:r>
            </a:p>
          </p:txBody>
        </p:sp>
      </p:grpSp>
      <p:sp>
        <p:nvSpPr>
          <p:cNvPr id="1141902" name="Rectangle 142"/>
          <p:cNvSpPr>
            <a:spLocks noChangeArrowheads="1"/>
          </p:cNvSpPr>
          <p:nvPr/>
        </p:nvSpPr>
        <p:spPr bwMode="auto">
          <a:xfrm>
            <a:off x="1968500" y="5153026"/>
            <a:ext cx="610235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/>
              <a:t>This problem is called </a:t>
            </a:r>
            <a:r>
              <a:rPr lang="en-US" sz="2800" b="1"/>
              <a:t>image restoration (denoising)</a:t>
            </a:r>
          </a:p>
        </p:txBody>
      </p:sp>
    </p:spTree>
    <p:extLst>
      <p:ext uri="{BB962C8B-B14F-4D97-AF65-F5344CB8AC3E}">
        <p14:creationId xmlns:p14="http://schemas.microsoft.com/office/powerpoint/2010/main" val="330111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1763" grpId="0" build="p" bldLvl="5" autoUpdateAnimBg="0"/>
      <p:bldP spid="1141764" grpId="0" autoUpdateAnimBg="0"/>
      <p:bldP spid="114190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Labeling Problem: Motivation</a:t>
            </a:r>
          </a:p>
        </p:txBody>
      </p:sp>
      <p:sp>
        <p:nvSpPr>
          <p:cNvPr id="114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Fax image is binary: each pixel is either</a:t>
            </a:r>
          </a:p>
          <a:p>
            <a:pPr lvl="1"/>
            <a:r>
              <a:rPr lang="en-US"/>
              <a:t>black (stored as 0)</a:t>
            </a:r>
          </a:p>
          <a:p>
            <a:pPr lvl="1"/>
            <a:r>
              <a:rPr lang="en-US"/>
              <a:t>or white (stored as 1)</a:t>
            </a:r>
          </a:p>
        </p:txBody>
      </p:sp>
      <p:grpSp>
        <p:nvGrpSpPr>
          <p:cNvPr id="1143818" name="Group 10"/>
          <p:cNvGrpSpPr>
            <a:grpSpLocks/>
          </p:cNvGrpSpPr>
          <p:nvPr/>
        </p:nvGrpSpPr>
        <p:grpSpPr bwMode="auto">
          <a:xfrm>
            <a:off x="8494533" y="1687258"/>
            <a:ext cx="1947862" cy="1755775"/>
            <a:chOff x="2266" y="1461"/>
            <a:chExt cx="1227" cy="1106"/>
          </a:xfrm>
        </p:grpSpPr>
        <p:sp>
          <p:nvSpPr>
            <p:cNvPr id="1143819" name="Rectangle 11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0" name="Rectangle 12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1" name="Rectangle 13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2" name="Rectangle 14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3" name="Rectangle 15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4" name="Rectangle 16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5" name="Rectangle 17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6" name="Rectangle 18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7" name="Rectangle 19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8" name="Rectangle 20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29" name="Rectangle 21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0" name="Rectangle 22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1" name="Rectangle 23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2" name="Rectangle 24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3" name="Rectangle 25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4" name="Rectangle 26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5" name="Rectangle 27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6" name="Rectangle 28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7" name="Rectangle 29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8" name="Rectangle 30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39" name="Rectangle 31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0" name="Rectangle 32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1" name="Rectangle 33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2" name="Rectangle 34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3" name="Rectangle 35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4" name="Rectangle 36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5" name="Rectangle 37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6" name="Rectangle 38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7" name="Rectangle 39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8" name="Rectangle 40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49" name="Rectangle 41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0" name="Rectangle 42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1" name="Rectangle 43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2" name="Rectangle 44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3" name="Rectangle 45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4" name="Rectangle 46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5" name="Rectangle 47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6" name="Rectangle 48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7" name="Rectangle 49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8" name="Rectangle 50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59" name="Rectangle 51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0" name="Rectangle 52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1" name="Rectangle 53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2" name="Rectangle 54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3" name="Rectangle 55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4" name="Rectangle 56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5" name="Rectangle 57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6" name="Rectangle 58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7" name="Rectangle 59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8" name="Rectangle 60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69" name="Rectangle 61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0" name="Rectangle 62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1" name="Rectangle 63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2" name="Rectangle 64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3" name="Rectangle 65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4" name="Rectangle 66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5" name="Rectangle 67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6" name="Rectangle 68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7" name="Rectangle 69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8" name="Rectangle 70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79" name="Rectangle 71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0" name="Rectangle 72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1" name="Rectangle 73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2" name="Rectangle 74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3" name="Rectangle 75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4" name="Rectangle 76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5" name="Rectangle 77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6" name="Rectangle 78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7" name="Rectangle 79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8" name="Rectangle 80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89" name="Rectangle 81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0" name="Rectangle 82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1" name="Rectangle 83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2" name="Rectangle 84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3" name="Rectangle 85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4" name="Rectangle 86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5" name="Rectangle 87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6" name="Rectangle 88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7" name="Rectangle 89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8" name="Rectangle 90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899" name="Rectangle 91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0" name="Rectangle 92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1" name="Rectangle 93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2" name="Rectangle 94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3" name="Rectangle 95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4" name="Rectangle 96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5" name="Rectangle 97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6" name="Rectangle 98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7" name="Rectangle 99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8" name="Rectangle 100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09" name="Rectangle 101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0" name="Rectangle 102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1" name="Rectangle 103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2" name="Rectangle 104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3" name="Rectangle 105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4" name="Rectangle 106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5" name="Rectangle 107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6" name="Rectangle 108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7" name="Rectangle 109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8" name="Rectangle 110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19" name="Rectangle 111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0" name="Rectangle 112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1" name="Rectangle 113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2" name="Rectangle 114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3" name="Rectangle 115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4" name="Rectangle 116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5" name="Rectangle 117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6" name="Rectangle 118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7" name="Rectangle 119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8" name="Rectangle 120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29" name="Rectangle 121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0" name="Rectangle 122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1" name="Rectangle 123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2" name="Rectangle 124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3" name="Rectangle 125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4" name="Rectangle 126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5" name="Rectangle 127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6" name="Rectangle 128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7" name="Rectangle 129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8" name="Rectangle 130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39" name="Rectangle 131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40" name="Rectangle 132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41" name="Rectangle 133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42" name="Rectangle 134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43" name="Rectangle 135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3944" name="Rectangle 136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3945" name="Rectangle 137"/>
          <p:cNvSpPr>
            <a:spLocks noChangeArrowheads="1"/>
          </p:cNvSpPr>
          <p:nvPr/>
        </p:nvSpPr>
        <p:spPr bwMode="auto">
          <a:xfrm>
            <a:off x="604837" y="3348038"/>
            <a:ext cx="6265862" cy="350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n"/>
            </a:pPr>
            <a:r>
              <a:rPr lang="en-US" sz="2800" dirty="0"/>
              <a:t>What we know:</a:t>
            </a:r>
          </a:p>
          <a:p>
            <a:pPr marL="914400" lvl="1" indent="-4572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AutoNum type="arabicParenR"/>
            </a:pPr>
            <a:r>
              <a:rPr lang="en-US" dirty="0"/>
              <a:t>In the restored image, each pixels should also be either black (0) or white (1)</a:t>
            </a:r>
          </a:p>
          <a:p>
            <a:pPr marL="914400" lvl="1" indent="-4572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AutoNum type="arabicParenR"/>
            </a:pPr>
            <a:r>
              <a:rPr lang="en-US" dirty="0">
                <a:solidFill>
                  <a:srgbClr val="339933"/>
                </a:solidFill>
              </a:rPr>
              <a:t>Data Constraint</a:t>
            </a:r>
            <a:r>
              <a:rPr lang="en-US" dirty="0"/>
              <a:t>: if a pixel is black in the original image, it is more likely to be black in the restored image; and a white pixel in the original image is more likely to be white in the restored image</a:t>
            </a:r>
          </a:p>
          <a:p>
            <a:pPr marL="914400" lvl="1" indent="-4572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AutoNum type="arabicParenR"/>
            </a:pPr>
            <a:r>
              <a:rPr lang="en-US" dirty="0">
                <a:solidFill>
                  <a:srgbClr val="339933"/>
                </a:solidFill>
              </a:rPr>
              <a:t>Prior Constraint</a:t>
            </a:r>
            <a:r>
              <a:rPr lang="en-US" dirty="0"/>
              <a:t>: in the restored image, white pixels should form coherent groups, as should black pixels</a:t>
            </a:r>
          </a:p>
        </p:txBody>
      </p:sp>
      <p:sp>
        <p:nvSpPr>
          <p:cNvPr id="1143946" name="Text Box 138"/>
          <p:cNvSpPr txBox="1">
            <a:spLocks noChangeArrowheads="1"/>
          </p:cNvSpPr>
          <p:nvPr/>
        </p:nvSpPr>
        <p:spPr bwMode="auto">
          <a:xfrm>
            <a:off x="8430419" y="3374771"/>
            <a:ext cx="2011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 dirty="0">
                <a:solidFill>
                  <a:srgbClr val="339933"/>
                </a:solidFill>
                <a:latin typeface="Tahoma" pitchFamily="34" charset="0"/>
              </a:rPr>
              <a:t>original image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11189" y="4006596"/>
            <a:ext cx="2114550" cy="2112962"/>
            <a:chOff x="8391525" y="4006596"/>
            <a:chExt cx="2114550" cy="2112962"/>
          </a:xfrm>
        </p:grpSpPr>
        <p:grpSp>
          <p:nvGrpSpPr>
            <p:cNvPr id="1143812" name="Group 4"/>
            <p:cNvGrpSpPr>
              <a:grpSpLocks/>
            </p:cNvGrpSpPr>
            <p:nvPr/>
          </p:nvGrpSpPr>
          <p:grpSpPr bwMode="auto">
            <a:xfrm>
              <a:off x="8474869" y="4006596"/>
              <a:ext cx="1947862" cy="1755775"/>
              <a:chOff x="1726" y="2984"/>
              <a:chExt cx="1227" cy="1106"/>
            </a:xfrm>
          </p:grpSpPr>
          <p:sp>
            <p:nvSpPr>
              <p:cNvPr id="1143813" name="Rectangle 5"/>
              <p:cNvSpPr>
                <a:spLocks noChangeArrowheads="1"/>
              </p:cNvSpPr>
              <p:nvPr/>
            </p:nvSpPr>
            <p:spPr bwMode="auto">
              <a:xfrm>
                <a:off x="1726" y="2984"/>
                <a:ext cx="1227" cy="110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3814" name="Rectangle 6"/>
              <p:cNvSpPr>
                <a:spLocks noChangeArrowheads="1"/>
              </p:cNvSpPr>
              <p:nvPr/>
            </p:nvSpPr>
            <p:spPr bwMode="auto">
              <a:xfrm>
                <a:off x="2077" y="3546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3815" name="Rectangle 7"/>
              <p:cNvSpPr>
                <a:spLocks noChangeArrowheads="1"/>
              </p:cNvSpPr>
              <p:nvPr/>
            </p:nvSpPr>
            <p:spPr bwMode="auto">
              <a:xfrm>
                <a:off x="2136" y="3551"/>
                <a:ext cx="56" cy="5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3816" name="Freeform 8"/>
              <p:cNvSpPr>
                <a:spLocks/>
              </p:cNvSpPr>
              <p:nvPr/>
            </p:nvSpPr>
            <p:spPr bwMode="auto">
              <a:xfrm>
                <a:off x="1796" y="3092"/>
                <a:ext cx="1107" cy="879"/>
              </a:xfrm>
              <a:custGeom>
                <a:avLst/>
                <a:gdLst/>
                <a:ahLst/>
                <a:cxnLst>
                  <a:cxn ang="0">
                    <a:pos x="0" y="849"/>
                  </a:cxn>
                  <a:cxn ang="0">
                    <a:pos x="0" y="788"/>
                  </a:cxn>
                  <a:cxn ang="0">
                    <a:pos x="69" y="781"/>
                  </a:cxn>
                  <a:cxn ang="0">
                    <a:pos x="107" y="621"/>
                  </a:cxn>
                  <a:cxn ang="0">
                    <a:pos x="251" y="386"/>
                  </a:cxn>
                  <a:cxn ang="0">
                    <a:pos x="357" y="303"/>
                  </a:cxn>
                  <a:cxn ang="0">
                    <a:pos x="440" y="144"/>
                  </a:cxn>
                  <a:cxn ang="0">
                    <a:pos x="561" y="83"/>
                  </a:cxn>
                  <a:cxn ang="0">
                    <a:pos x="592" y="0"/>
                  </a:cxn>
                  <a:cxn ang="0">
                    <a:pos x="758" y="136"/>
                  </a:cxn>
                  <a:cxn ang="0">
                    <a:pos x="827" y="265"/>
                  </a:cxn>
                  <a:cxn ang="0">
                    <a:pos x="917" y="379"/>
                  </a:cxn>
                  <a:cxn ang="0">
                    <a:pos x="1039" y="493"/>
                  </a:cxn>
                  <a:cxn ang="0">
                    <a:pos x="1107" y="576"/>
                  </a:cxn>
                  <a:cxn ang="0">
                    <a:pos x="1099" y="811"/>
                  </a:cxn>
                  <a:cxn ang="0">
                    <a:pos x="993" y="879"/>
                  </a:cxn>
                  <a:cxn ang="0">
                    <a:pos x="819" y="720"/>
                  </a:cxn>
                  <a:cxn ang="0">
                    <a:pos x="493" y="758"/>
                  </a:cxn>
                  <a:cxn ang="0">
                    <a:pos x="273" y="728"/>
                  </a:cxn>
                  <a:cxn ang="0">
                    <a:pos x="220" y="826"/>
                  </a:cxn>
                  <a:cxn ang="0">
                    <a:pos x="0" y="849"/>
                  </a:cxn>
                </a:cxnLst>
                <a:rect l="0" t="0" r="r" b="b"/>
                <a:pathLst>
                  <a:path w="1107" h="879">
                    <a:moveTo>
                      <a:pt x="0" y="849"/>
                    </a:moveTo>
                    <a:lnTo>
                      <a:pt x="0" y="788"/>
                    </a:lnTo>
                    <a:lnTo>
                      <a:pt x="69" y="781"/>
                    </a:lnTo>
                    <a:lnTo>
                      <a:pt x="107" y="621"/>
                    </a:lnTo>
                    <a:lnTo>
                      <a:pt x="251" y="386"/>
                    </a:lnTo>
                    <a:lnTo>
                      <a:pt x="357" y="303"/>
                    </a:lnTo>
                    <a:lnTo>
                      <a:pt x="440" y="144"/>
                    </a:lnTo>
                    <a:lnTo>
                      <a:pt x="561" y="83"/>
                    </a:lnTo>
                    <a:lnTo>
                      <a:pt x="592" y="0"/>
                    </a:lnTo>
                    <a:lnTo>
                      <a:pt x="758" y="136"/>
                    </a:lnTo>
                    <a:lnTo>
                      <a:pt x="827" y="265"/>
                    </a:lnTo>
                    <a:lnTo>
                      <a:pt x="917" y="379"/>
                    </a:lnTo>
                    <a:lnTo>
                      <a:pt x="1039" y="493"/>
                    </a:lnTo>
                    <a:lnTo>
                      <a:pt x="1107" y="576"/>
                    </a:lnTo>
                    <a:lnTo>
                      <a:pt x="1099" y="811"/>
                    </a:lnTo>
                    <a:lnTo>
                      <a:pt x="993" y="879"/>
                    </a:lnTo>
                    <a:lnTo>
                      <a:pt x="819" y="720"/>
                    </a:lnTo>
                    <a:lnTo>
                      <a:pt x="493" y="758"/>
                    </a:lnTo>
                    <a:lnTo>
                      <a:pt x="273" y="728"/>
                    </a:lnTo>
                    <a:lnTo>
                      <a:pt x="220" y="826"/>
                    </a:lnTo>
                    <a:lnTo>
                      <a:pt x="0" y="849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3817" name="Freeform 9"/>
              <p:cNvSpPr>
                <a:spLocks/>
              </p:cNvSpPr>
              <p:nvPr/>
            </p:nvSpPr>
            <p:spPr bwMode="auto">
              <a:xfrm>
                <a:off x="2214" y="3381"/>
                <a:ext cx="341" cy="310"/>
              </a:xfrm>
              <a:custGeom>
                <a:avLst/>
                <a:gdLst/>
                <a:ahLst/>
                <a:cxnLst>
                  <a:cxn ang="0">
                    <a:pos x="0" y="242"/>
                  </a:cxn>
                  <a:cxn ang="0">
                    <a:pos x="30" y="189"/>
                  </a:cxn>
                  <a:cxn ang="0">
                    <a:pos x="144" y="0"/>
                  </a:cxn>
                  <a:cxn ang="0">
                    <a:pos x="326" y="136"/>
                  </a:cxn>
                  <a:cxn ang="0">
                    <a:pos x="341" y="310"/>
                  </a:cxn>
                  <a:cxn ang="0">
                    <a:pos x="0" y="242"/>
                  </a:cxn>
                </a:cxnLst>
                <a:rect l="0" t="0" r="r" b="b"/>
                <a:pathLst>
                  <a:path w="341" h="310">
                    <a:moveTo>
                      <a:pt x="0" y="242"/>
                    </a:moveTo>
                    <a:cubicBezTo>
                      <a:pt x="11" y="225"/>
                      <a:pt x="17" y="204"/>
                      <a:pt x="30" y="189"/>
                    </a:cubicBezTo>
                    <a:lnTo>
                      <a:pt x="144" y="0"/>
                    </a:lnTo>
                    <a:lnTo>
                      <a:pt x="326" y="136"/>
                    </a:lnTo>
                    <a:lnTo>
                      <a:pt x="341" y="310"/>
                    </a:lnTo>
                    <a:lnTo>
                      <a:pt x="0" y="24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43947" name="Text Box 139"/>
            <p:cNvSpPr txBox="1">
              <a:spLocks noChangeArrowheads="1"/>
            </p:cNvSpPr>
            <p:nvPr/>
          </p:nvSpPr>
          <p:spPr bwMode="auto">
            <a:xfrm>
              <a:off x="8391525" y="5722683"/>
              <a:ext cx="21145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eaLnBrk="1" hangingPunct="1">
                <a:buFontTx/>
                <a:buNone/>
              </a:pPr>
              <a:r>
                <a:rPr lang="en-US" sz="2000" b="1">
                  <a:solidFill>
                    <a:srgbClr val="339933"/>
                  </a:solidFill>
                  <a:latin typeface="Tahoma" pitchFamily="34" charset="0"/>
                </a:rPr>
                <a:t>restored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94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9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9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3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811" grpId="0" build="p" bldLvl="4" autoUpdateAnimBg="0"/>
      <p:bldP spid="1143945" grpId="0" build="p" bldLvl="2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Labeling Problem</a:t>
            </a:r>
          </a:p>
        </p:txBody>
      </p:sp>
      <p:sp>
        <p:nvSpPr>
          <p:cNvPr id="114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600202"/>
            <a:ext cx="8104188" cy="4525963"/>
          </a:xfrm>
        </p:spPr>
        <p:txBody>
          <a:bodyPr/>
          <a:lstStyle/>
          <a:p>
            <a:r>
              <a:rPr lang="en-US" dirty="0"/>
              <a:t>We can formulate our restoration problem as a labeling problem:</a:t>
            </a:r>
          </a:p>
          <a:p>
            <a:pPr lvl="1"/>
            <a:r>
              <a:rPr lang="en-US" dirty="0"/>
              <a:t>Labels: black (0) and white (1)</a:t>
            </a:r>
          </a:p>
          <a:p>
            <a:pPr lvl="1"/>
            <a:r>
              <a:rPr lang="en-US" dirty="0"/>
              <a:t>Set of sites: all image pixels</a:t>
            </a:r>
          </a:p>
          <a:p>
            <a:pPr lvl="2"/>
            <a:r>
              <a:rPr lang="en-US" dirty="0"/>
              <a:t>Will use “sites” or pixels interchangeably</a:t>
            </a:r>
          </a:p>
        </p:txBody>
      </p:sp>
      <p:grpSp>
        <p:nvGrpSpPr>
          <p:cNvPr id="1145860" name="Group 4"/>
          <p:cNvGrpSpPr>
            <a:grpSpLocks/>
          </p:cNvGrpSpPr>
          <p:nvPr/>
        </p:nvGrpSpPr>
        <p:grpSpPr bwMode="auto">
          <a:xfrm>
            <a:off x="9032441" y="1638613"/>
            <a:ext cx="1947862" cy="1755775"/>
            <a:chOff x="2266" y="1461"/>
            <a:chExt cx="1227" cy="1106"/>
          </a:xfrm>
        </p:grpSpPr>
        <p:sp>
          <p:nvSpPr>
            <p:cNvPr id="1145861" name="Rectangle 5"/>
            <p:cNvSpPr>
              <a:spLocks noChangeArrowheads="1"/>
            </p:cNvSpPr>
            <p:nvPr/>
          </p:nvSpPr>
          <p:spPr bwMode="auto">
            <a:xfrm>
              <a:off x="2266" y="1461"/>
              <a:ext cx="1227" cy="11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2" name="Rectangle 6"/>
            <p:cNvSpPr>
              <a:spLocks noChangeArrowheads="1"/>
            </p:cNvSpPr>
            <p:nvPr/>
          </p:nvSpPr>
          <p:spPr bwMode="auto">
            <a:xfrm>
              <a:off x="2506" y="15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3" name="Rectangle 7"/>
            <p:cNvSpPr>
              <a:spLocks noChangeArrowheads="1"/>
            </p:cNvSpPr>
            <p:nvPr/>
          </p:nvSpPr>
          <p:spPr bwMode="auto">
            <a:xfrm>
              <a:off x="2842" y="16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4" name="Rectangle 8"/>
            <p:cNvSpPr>
              <a:spLocks noChangeArrowheads="1"/>
            </p:cNvSpPr>
            <p:nvPr/>
          </p:nvSpPr>
          <p:spPr bwMode="auto">
            <a:xfrm>
              <a:off x="2456" y="168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5" name="Rectangle 9"/>
            <p:cNvSpPr>
              <a:spLocks noChangeArrowheads="1"/>
            </p:cNvSpPr>
            <p:nvPr/>
          </p:nvSpPr>
          <p:spPr bwMode="auto">
            <a:xfrm>
              <a:off x="2665" y="16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6" name="Rectangle 10"/>
            <p:cNvSpPr>
              <a:spLocks noChangeArrowheads="1"/>
            </p:cNvSpPr>
            <p:nvPr/>
          </p:nvSpPr>
          <p:spPr bwMode="auto">
            <a:xfrm>
              <a:off x="2277" y="14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7" name="Rectangle 11"/>
            <p:cNvSpPr>
              <a:spLocks noChangeArrowheads="1"/>
            </p:cNvSpPr>
            <p:nvPr/>
          </p:nvSpPr>
          <p:spPr bwMode="auto">
            <a:xfrm>
              <a:off x="2855" y="179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8" name="Rectangle 12"/>
            <p:cNvSpPr>
              <a:spLocks noChangeArrowheads="1"/>
            </p:cNvSpPr>
            <p:nvPr/>
          </p:nvSpPr>
          <p:spPr bwMode="auto">
            <a:xfrm>
              <a:off x="3068" y="186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69" name="Rectangle 13"/>
            <p:cNvSpPr>
              <a:spLocks noChangeArrowheads="1"/>
            </p:cNvSpPr>
            <p:nvPr/>
          </p:nvSpPr>
          <p:spPr bwMode="auto">
            <a:xfrm>
              <a:off x="3202" y="19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0" name="Rectangle 14"/>
            <p:cNvSpPr>
              <a:spLocks noChangeArrowheads="1"/>
            </p:cNvSpPr>
            <p:nvPr/>
          </p:nvSpPr>
          <p:spPr bwMode="auto">
            <a:xfrm>
              <a:off x="2726" y="19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1" name="Rectangle 15"/>
            <p:cNvSpPr>
              <a:spLocks noChangeArrowheads="1"/>
            </p:cNvSpPr>
            <p:nvPr/>
          </p:nvSpPr>
          <p:spPr bwMode="auto">
            <a:xfrm>
              <a:off x="2792" y="174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2" name="Rectangle 16"/>
            <p:cNvSpPr>
              <a:spLocks noChangeArrowheads="1"/>
            </p:cNvSpPr>
            <p:nvPr/>
          </p:nvSpPr>
          <p:spPr bwMode="auto">
            <a:xfrm>
              <a:off x="2652" y="191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3" name="Rectangle 17"/>
            <p:cNvSpPr>
              <a:spLocks noChangeArrowheads="1"/>
            </p:cNvSpPr>
            <p:nvPr/>
          </p:nvSpPr>
          <p:spPr bwMode="auto">
            <a:xfrm>
              <a:off x="3146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4" name="Rectangle 18"/>
            <p:cNvSpPr>
              <a:spLocks noChangeArrowheads="1"/>
            </p:cNvSpPr>
            <p:nvPr/>
          </p:nvSpPr>
          <p:spPr bwMode="auto">
            <a:xfrm>
              <a:off x="2670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5" name="Rectangle 19"/>
            <p:cNvSpPr>
              <a:spLocks noChangeArrowheads="1"/>
            </p:cNvSpPr>
            <p:nvPr/>
          </p:nvSpPr>
          <p:spPr bwMode="auto">
            <a:xfrm>
              <a:off x="308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6" name="Rectangle 20"/>
            <p:cNvSpPr>
              <a:spLocks noChangeArrowheads="1"/>
            </p:cNvSpPr>
            <p:nvPr/>
          </p:nvSpPr>
          <p:spPr bwMode="auto">
            <a:xfrm>
              <a:off x="2631" y="191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7" name="Rectangle 21"/>
            <p:cNvSpPr>
              <a:spLocks noChangeArrowheads="1"/>
            </p:cNvSpPr>
            <p:nvPr/>
          </p:nvSpPr>
          <p:spPr bwMode="auto">
            <a:xfrm>
              <a:off x="2852" y="20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8" name="Rectangle 22"/>
            <p:cNvSpPr>
              <a:spLocks noChangeArrowheads="1"/>
            </p:cNvSpPr>
            <p:nvPr/>
          </p:nvSpPr>
          <p:spPr bwMode="auto">
            <a:xfrm>
              <a:off x="2626" y="206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79" name="Rectangle 23"/>
            <p:cNvSpPr>
              <a:spLocks noChangeArrowheads="1"/>
            </p:cNvSpPr>
            <p:nvPr/>
          </p:nvSpPr>
          <p:spPr bwMode="auto">
            <a:xfrm>
              <a:off x="2870" y="21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0" name="Rectangle 24"/>
            <p:cNvSpPr>
              <a:spLocks noChangeArrowheads="1"/>
            </p:cNvSpPr>
            <p:nvPr/>
          </p:nvSpPr>
          <p:spPr bwMode="auto">
            <a:xfrm>
              <a:off x="2568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1" name="Rectangle 25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2" name="Rectangle 26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3" name="Rectangle 27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4" name="Rectangle 28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5" name="Rectangle 29"/>
            <p:cNvSpPr>
              <a:spLocks noChangeArrowheads="1"/>
            </p:cNvSpPr>
            <p:nvPr/>
          </p:nvSpPr>
          <p:spPr bwMode="auto">
            <a:xfrm>
              <a:off x="3240" y="183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6" name="Rectangle 30"/>
            <p:cNvSpPr>
              <a:spLocks noChangeArrowheads="1"/>
            </p:cNvSpPr>
            <p:nvPr/>
          </p:nvSpPr>
          <p:spPr bwMode="auto">
            <a:xfrm>
              <a:off x="3303" y="18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7" name="Rectangle 31"/>
            <p:cNvSpPr>
              <a:spLocks noChangeArrowheads="1"/>
            </p:cNvSpPr>
            <p:nvPr/>
          </p:nvSpPr>
          <p:spPr bwMode="auto">
            <a:xfrm>
              <a:off x="3164" y="196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8" name="Rectangle 32"/>
            <p:cNvSpPr>
              <a:spLocks noChangeArrowheads="1"/>
            </p:cNvSpPr>
            <p:nvPr/>
          </p:nvSpPr>
          <p:spPr bwMode="auto">
            <a:xfrm>
              <a:off x="3298" y="203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89" name="Rectangle 33"/>
            <p:cNvSpPr>
              <a:spLocks noChangeArrowheads="1"/>
            </p:cNvSpPr>
            <p:nvPr/>
          </p:nvSpPr>
          <p:spPr bwMode="auto">
            <a:xfrm>
              <a:off x="3182" y="21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0" name="Rectangle 34"/>
            <p:cNvSpPr>
              <a:spLocks noChangeArrowheads="1"/>
            </p:cNvSpPr>
            <p:nvPr/>
          </p:nvSpPr>
          <p:spPr bwMode="auto">
            <a:xfrm>
              <a:off x="3247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1" name="Rectangle 35"/>
            <p:cNvSpPr>
              <a:spLocks noChangeArrowheads="1"/>
            </p:cNvSpPr>
            <p:nvPr/>
          </p:nvSpPr>
          <p:spPr bwMode="auto">
            <a:xfrm>
              <a:off x="2748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2" name="Rectangle 36"/>
            <p:cNvSpPr>
              <a:spLocks noChangeArrowheads="1"/>
            </p:cNvSpPr>
            <p:nvPr/>
          </p:nvSpPr>
          <p:spPr bwMode="auto">
            <a:xfrm>
              <a:off x="3242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3" name="Rectangle 37"/>
            <p:cNvSpPr>
              <a:spLocks noChangeArrowheads="1"/>
            </p:cNvSpPr>
            <p:nvPr/>
          </p:nvSpPr>
          <p:spPr bwMode="auto">
            <a:xfrm>
              <a:off x="2766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4" name="Rectangle 38"/>
            <p:cNvSpPr>
              <a:spLocks noChangeArrowheads="1"/>
            </p:cNvSpPr>
            <p:nvPr/>
          </p:nvSpPr>
          <p:spPr bwMode="auto">
            <a:xfrm>
              <a:off x="3184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5" name="Rectangle 39"/>
            <p:cNvSpPr>
              <a:spLocks noChangeArrowheads="1"/>
            </p:cNvSpPr>
            <p:nvPr/>
          </p:nvSpPr>
          <p:spPr bwMode="auto">
            <a:xfrm>
              <a:off x="2727" y="201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6" name="Rectangle 40"/>
            <p:cNvSpPr>
              <a:spLocks noChangeArrowheads="1"/>
            </p:cNvSpPr>
            <p:nvPr/>
          </p:nvSpPr>
          <p:spPr bwMode="auto">
            <a:xfrm>
              <a:off x="2588" y="208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7" name="Rectangle 41"/>
            <p:cNvSpPr>
              <a:spLocks noChangeArrowheads="1"/>
            </p:cNvSpPr>
            <p:nvPr/>
          </p:nvSpPr>
          <p:spPr bwMode="auto">
            <a:xfrm>
              <a:off x="2442" y="223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8" name="Rectangle 42"/>
            <p:cNvSpPr>
              <a:spLocks noChangeArrowheads="1"/>
            </p:cNvSpPr>
            <p:nvPr/>
          </p:nvSpPr>
          <p:spPr bwMode="auto">
            <a:xfrm>
              <a:off x="2606" y="22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899" name="Rectangle 43"/>
            <p:cNvSpPr>
              <a:spLocks noChangeArrowheads="1"/>
            </p:cNvSpPr>
            <p:nvPr/>
          </p:nvSpPr>
          <p:spPr bwMode="auto">
            <a:xfrm>
              <a:off x="2664" y="196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0" name="Rectangle 44"/>
            <p:cNvSpPr>
              <a:spLocks noChangeArrowheads="1"/>
            </p:cNvSpPr>
            <p:nvPr/>
          </p:nvSpPr>
          <p:spPr bwMode="auto">
            <a:xfrm>
              <a:off x="3399" y="19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1" name="Rectangle 45"/>
            <p:cNvSpPr>
              <a:spLocks noChangeArrowheads="1"/>
            </p:cNvSpPr>
            <p:nvPr/>
          </p:nvSpPr>
          <p:spPr bwMode="auto">
            <a:xfrm>
              <a:off x="3260" y="20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2" name="Rectangle 46"/>
            <p:cNvSpPr>
              <a:spLocks noChangeArrowheads="1"/>
            </p:cNvSpPr>
            <p:nvPr/>
          </p:nvSpPr>
          <p:spPr bwMode="auto">
            <a:xfrm>
              <a:off x="3394" y="212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3" name="Rectangle 47"/>
            <p:cNvSpPr>
              <a:spLocks noChangeArrowheads="1"/>
            </p:cNvSpPr>
            <p:nvPr/>
          </p:nvSpPr>
          <p:spPr bwMode="auto">
            <a:xfrm>
              <a:off x="3278" y="22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4" name="Rectangle 48"/>
            <p:cNvSpPr>
              <a:spLocks noChangeArrowheads="1"/>
            </p:cNvSpPr>
            <p:nvPr/>
          </p:nvSpPr>
          <p:spPr bwMode="auto">
            <a:xfrm>
              <a:off x="3336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5" name="Rectangle 49"/>
            <p:cNvSpPr>
              <a:spLocks noChangeArrowheads="1"/>
            </p:cNvSpPr>
            <p:nvPr/>
          </p:nvSpPr>
          <p:spPr bwMode="auto">
            <a:xfrm>
              <a:off x="2374" y="21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6" name="Rectangle 50"/>
            <p:cNvSpPr>
              <a:spLocks noChangeArrowheads="1"/>
            </p:cNvSpPr>
            <p:nvPr/>
          </p:nvSpPr>
          <p:spPr bwMode="auto">
            <a:xfrm>
              <a:off x="2538" y="203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7" name="Rectangle 51"/>
            <p:cNvSpPr>
              <a:spLocks noChangeArrowheads="1"/>
            </p:cNvSpPr>
            <p:nvPr/>
          </p:nvSpPr>
          <p:spPr bwMode="auto">
            <a:xfrm>
              <a:off x="2316" y="21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8" name="Rectangle 52"/>
            <p:cNvSpPr>
              <a:spLocks noChangeArrowheads="1"/>
            </p:cNvSpPr>
            <p:nvPr/>
          </p:nvSpPr>
          <p:spPr bwMode="auto">
            <a:xfrm>
              <a:off x="2874" y="218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09" name="Rectangle 53"/>
            <p:cNvSpPr>
              <a:spLocks noChangeArrowheads="1"/>
            </p:cNvSpPr>
            <p:nvPr/>
          </p:nvSpPr>
          <p:spPr bwMode="auto">
            <a:xfrm>
              <a:off x="2488" y="220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0" name="Rectangle 54"/>
            <p:cNvSpPr>
              <a:spLocks noChangeArrowheads="1"/>
            </p:cNvSpPr>
            <p:nvPr/>
          </p:nvSpPr>
          <p:spPr bwMode="auto">
            <a:xfrm>
              <a:off x="2697" y="21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1" name="Rectangle 55"/>
            <p:cNvSpPr>
              <a:spLocks noChangeArrowheads="1"/>
            </p:cNvSpPr>
            <p:nvPr/>
          </p:nvSpPr>
          <p:spPr bwMode="auto">
            <a:xfrm>
              <a:off x="2309" y="19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2" name="Rectangle 56"/>
            <p:cNvSpPr>
              <a:spLocks noChangeArrowheads="1"/>
            </p:cNvSpPr>
            <p:nvPr/>
          </p:nvSpPr>
          <p:spPr bwMode="auto">
            <a:xfrm>
              <a:off x="2887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3" name="Rectangle 57"/>
            <p:cNvSpPr>
              <a:spLocks noChangeArrowheads="1"/>
            </p:cNvSpPr>
            <p:nvPr/>
          </p:nvSpPr>
          <p:spPr bwMode="auto">
            <a:xfrm>
              <a:off x="2824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4" name="Rectangle 58"/>
            <p:cNvSpPr>
              <a:spLocks noChangeArrowheads="1"/>
            </p:cNvSpPr>
            <p:nvPr/>
          </p:nvSpPr>
          <p:spPr bwMode="auto">
            <a:xfrm>
              <a:off x="2654" y="206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5" name="Rectangle 59"/>
            <p:cNvSpPr>
              <a:spLocks noChangeArrowheads="1"/>
            </p:cNvSpPr>
            <p:nvPr/>
          </p:nvSpPr>
          <p:spPr bwMode="auto">
            <a:xfrm>
              <a:off x="2580" y="200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6" name="Rectangle 60"/>
            <p:cNvSpPr>
              <a:spLocks noChangeArrowheads="1"/>
            </p:cNvSpPr>
            <p:nvPr/>
          </p:nvSpPr>
          <p:spPr bwMode="auto">
            <a:xfrm>
              <a:off x="2598" y="216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7" name="Rectangle 61"/>
            <p:cNvSpPr>
              <a:spLocks noChangeArrowheads="1"/>
            </p:cNvSpPr>
            <p:nvPr/>
          </p:nvSpPr>
          <p:spPr bwMode="auto">
            <a:xfrm>
              <a:off x="2802" y="18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8" name="Rectangle 62"/>
            <p:cNvSpPr>
              <a:spLocks noChangeArrowheads="1"/>
            </p:cNvSpPr>
            <p:nvPr/>
          </p:nvSpPr>
          <p:spPr bwMode="auto">
            <a:xfrm>
              <a:off x="2554" y="21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19" name="Rectangle 63"/>
            <p:cNvSpPr>
              <a:spLocks noChangeArrowheads="1"/>
            </p:cNvSpPr>
            <p:nvPr/>
          </p:nvSpPr>
          <p:spPr bwMode="auto">
            <a:xfrm>
              <a:off x="2676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0" name="Rectangle 64"/>
            <p:cNvSpPr>
              <a:spLocks noChangeArrowheads="1"/>
            </p:cNvSpPr>
            <p:nvPr/>
          </p:nvSpPr>
          <p:spPr bwMode="auto">
            <a:xfrm>
              <a:off x="2694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1" name="Rectangle 65"/>
            <p:cNvSpPr>
              <a:spLocks noChangeArrowheads="1"/>
            </p:cNvSpPr>
            <p:nvPr/>
          </p:nvSpPr>
          <p:spPr bwMode="auto">
            <a:xfrm>
              <a:off x="2421" y="23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2" name="Rectangle 66"/>
            <p:cNvSpPr>
              <a:spLocks noChangeArrowheads="1"/>
            </p:cNvSpPr>
            <p:nvPr/>
          </p:nvSpPr>
          <p:spPr bwMode="auto">
            <a:xfrm>
              <a:off x="2516" y="21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3" name="Rectangle 67"/>
            <p:cNvSpPr>
              <a:spLocks noChangeArrowheads="1"/>
            </p:cNvSpPr>
            <p:nvPr/>
          </p:nvSpPr>
          <p:spPr bwMode="auto">
            <a:xfrm>
              <a:off x="2650" y="22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4" name="Rectangle 68"/>
            <p:cNvSpPr>
              <a:spLocks noChangeArrowheads="1"/>
            </p:cNvSpPr>
            <p:nvPr/>
          </p:nvSpPr>
          <p:spPr bwMode="auto">
            <a:xfrm>
              <a:off x="2534" y="233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5" name="Rectangle 69"/>
            <p:cNvSpPr>
              <a:spLocks noChangeArrowheads="1"/>
            </p:cNvSpPr>
            <p:nvPr/>
          </p:nvSpPr>
          <p:spPr bwMode="auto">
            <a:xfrm>
              <a:off x="2736" y="18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6" name="Rectangle 70"/>
            <p:cNvSpPr>
              <a:spLocks noChangeArrowheads="1"/>
            </p:cNvSpPr>
            <p:nvPr/>
          </p:nvSpPr>
          <p:spPr bwMode="auto">
            <a:xfrm>
              <a:off x="2466" y="212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7" name="Rectangle 71"/>
            <p:cNvSpPr>
              <a:spLocks noChangeArrowheads="1"/>
            </p:cNvSpPr>
            <p:nvPr/>
          </p:nvSpPr>
          <p:spPr bwMode="auto">
            <a:xfrm>
              <a:off x="2416" y="22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8" name="Rectangle 72"/>
            <p:cNvSpPr>
              <a:spLocks noChangeArrowheads="1"/>
            </p:cNvSpPr>
            <p:nvPr/>
          </p:nvSpPr>
          <p:spPr bwMode="auto">
            <a:xfrm>
              <a:off x="2625" y="224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29" name="Rectangle 73"/>
            <p:cNvSpPr>
              <a:spLocks noChangeArrowheads="1"/>
            </p:cNvSpPr>
            <p:nvPr/>
          </p:nvSpPr>
          <p:spPr bwMode="auto">
            <a:xfrm>
              <a:off x="2752" y="23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0" name="Rectangle 74"/>
            <p:cNvSpPr>
              <a:spLocks noChangeArrowheads="1"/>
            </p:cNvSpPr>
            <p:nvPr/>
          </p:nvSpPr>
          <p:spPr bwMode="auto">
            <a:xfrm>
              <a:off x="3238" y="198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1" name="Rectangle 75"/>
            <p:cNvSpPr>
              <a:spLocks noChangeArrowheads="1"/>
            </p:cNvSpPr>
            <p:nvPr/>
          </p:nvSpPr>
          <p:spPr bwMode="auto">
            <a:xfrm>
              <a:off x="3399" y="227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2" name="Rectangle 76"/>
            <p:cNvSpPr>
              <a:spLocks noChangeArrowheads="1"/>
            </p:cNvSpPr>
            <p:nvPr/>
          </p:nvSpPr>
          <p:spPr bwMode="auto">
            <a:xfrm>
              <a:off x="3182" y="208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3" name="Rectangle 77"/>
            <p:cNvSpPr>
              <a:spLocks noChangeArrowheads="1"/>
            </p:cNvSpPr>
            <p:nvPr/>
          </p:nvSpPr>
          <p:spPr bwMode="auto">
            <a:xfrm>
              <a:off x="3143" y="193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4" name="Rectangle 78"/>
            <p:cNvSpPr>
              <a:spLocks noChangeArrowheads="1"/>
            </p:cNvSpPr>
            <p:nvPr/>
          </p:nvSpPr>
          <p:spPr bwMode="auto">
            <a:xfrm>
              <a:off x="3138" y="208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5" name="Rectangle 79"/>
            <p:cNvSpPr>
              <a:spLocks noChangeArrowheads="1"/>
            </p:cNvSpPr>
            <p:nvPr/>
          </p:nvSpPr>
          <p:spPr bwMode="auto">
            <a:xfrm>
              <a:off x="3351" y="234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6" name="Rectangle 80"/>
            <p:cNvSpPr>
              <a:spLocks noChangeArrowheads="1"/>
            </p:cNvSpPr>
            <p:nvPr/>
          </p:nvSpPr>
          <p:spPr bwMode="auto">
            <a:xfrm>
              <a:off x="3278" y="217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7" name="Rectangle 81"/>
            <p:cNvSpPr>
              <a:spLocks noChangeArrowheads="1"/>
            </p:cNvSpPr>
            <p:nvPr/>
          </p:nvSpPr>
          <p:spPr bwMode="auto">
            <a:xfrm>
              <a:off x="3368" y="20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8" name="Rectangle 82"/>
            <p:cNvSpPr>
              <a:spLocks noChangeArrowheads="1"/>
            </p:cNvSpPr>
            <p:nvPr/>
          </p:nvSpPr>
          <p:spPr bwMode="auto">
            <a:xfrm>
              <a:off x="3100" y="210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39" name="Rectangle 83"/>
            <p:cNvSpPr>
              <a:spLocks noChangeArrowheads="1"/>
            </p:cNvSpPr>
            <p:nvPr/>
          </p:nvSpPr>
          <p:spPr bwMode="auto">
            <a:xfrm>
              <a:off x="3234" y="217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0" name="Rectangle 84"/>
            <p:cNvSpPr>
              <a:spLocks noChangeArrowheads="1"/>
            </p:cNvSpPr>
            <p:nvPr/>
          </p:nvSpPr>
          <p:spPr bwMode="auto">
            <a:xfrm>
              <a:off x="3118" y="22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1" name="Rectangle 85"/>
            <p:cNvSpPr>
              <a:spLocks noChangeArrowheads="1"/>
            </p:cNvSpPr>
            <p:nvPr/>
          </p:nvSpPr>
          <p:spPr bwMode="auto">
            <a:xfrm>
              <a:off x="3236" y="186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2" name="Rectangle 86"/>
            <p:cNvSpPr>
              <a:spLocks noChangeArrowheads="1"/>
            </p:cNvSpPr>
            <p:nvPr/>
          </p:nvSpPr>
          <p:spPr bwMode="auto">
            <a:xfrm>
              <a:off x="3050" y="20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3" name="Rectangle 87"/>
            <p:cNvSpPr>
              <a:spLocks noChangeArrowheads="1"/>
            </p:cNvSpPr>
            <p:nvPr/>
          </p:nvSpPr>
          <p:spPr bwMode="auto">
            <a:xfrm>
              <a:off x="3000" y="221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4" name="Rectangle 88"/>
            <p:cNvSpPr>
              <a:spLocks noChangeArrowheads="1"/>
            </p:cNvSpPr>
            <p:nvPr/>
          </p:nvSpPr>
          <p:spPr bwMode="auto">
            <a:xfrm>
              <a:off x="3209" y="216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5" name="Rectangle 89"/>
            <p:cNvSpPr>
              <a:spLocks noChangeArrowheads="1"/>
            </p:cNvSpPr>
            <p:nvPr/>
          </p:nvSpPr>
          <p:spPr bwMode="auto">
            <a:xfrm>
              <a:off x="3336" y="227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6" name="Rectangle 90"/>
            <p:cNvSpPr>
              <a:spLocks noChangeArrowheads="1"/>
            </p:cNvSpPr>
            <p:nvPr/>
          </p:nvSpPr>
          <p:spPr bwMode="auto">
            <a:xfrm>
              <a:off x="2966" y="160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7" name="Rectangle 91"/>
            <p:cNvSpPr>
              <a:spLocks noChangeArrowheads="1"/>
            </p:cNvSpPr>
            <p:nvPr/>
          </p:nvSpPr>
          <p:spPr bwMode="auto">
            <a:xfrm>
              <a:off x="2910" y="169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8" name="Rectangle 92"/>
            <p:cNvSpPr>
              <a:spLocks noChangeArrowheads="1"/>
            </p:cNvSpPr>
            <p:nvPr/>
          </p:nvSpPr>
          <p:spPr bwMode="auto">
            <a:xfrm>
              <a:off x="2871" y="155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49" name="Rectangle 93"/>
            <p:cNvSpPr>
              <a:spLocks noChangeArrowheads="1"/>
            </p:cNvSpPr>
            <p:nvPr/>
          </p:nvSpPr>
          <p:spPr bwMode="auto">
            <a:xfrm>
              <a:off x="2866" y="169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0" name="Rectangle 94"/>
            <p:cNvSpPr>
              <a:spLocks noChangeArrowheads="1"/>
            </p:cNvSpPr>
            <p:nvPr/>
          </p:nvSpPr>
          <p:spPr bwMode="auto">
            <a:xfrm>
              <a:off x="2988" y="164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1" name="Rectangle 95"/>
            <p:cNvSpPr>
              <a:spLocks noChangeArrowheads="1"/>
            </p:cNvSpPr>
            <p:nvPr/>
          </p:nvSpPr>
          <p:spPr bwMode="auto">
            <a:xfrm>
              <a:off x="3006" y="179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2" name="Rectangle 96"/>
            <p:cNvSpPr>
              <a:spLocks noChangeArrowheads="1"/>
            </p:cNvSpPr>
            <p:nvPr/>
          </p:nvSpPr>
          <p:spPr bwMode="auto">
            <a:xfrm>
              <a:off x="2967" y="164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3" name="Rectangle 97"/>
            <p:cNvSpPr>
              <a:spLocks noChangeArrowheads="1"/>
            </p:cNvSpPr>
            <p:nvPr/>
          </p:nvSpPr>
          <p:spPr bwMode="auto">
            <a:xfrm>
              <a:off x="2828" y="172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4" name="Rectangle 98"/>
            <p:cNvSpPr>
              <a:spLocks noChangeArrowheads="1"/>
            </p:cNvSpPr>
            <p:nvPr/>
          </p:nvSpPr>
          <p:spPr bwMode="auto">
            <a:xfrm>
              <a:off x="2962" y="179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5" name="Rectangle 99"/>
            <p:cNvSpPr>
              <a:spLocks noChangeArrowheads="1"/>
            </p:cNvSpPr>
            <p:nvPr/>
          </p:nvSpPr>
          <p:spPr bwMode="auto">
            <a:xfrm>
              <a:off x="2846" y="18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6" name="Rectangle 100"/>
            <p:cNvSpPr>
              <a:spLocks noChangeArrowheads="1"/>
            </p:cNvSpPr>
            <p:nvPr/>
          </p:nvSpPr>
          <p:spPr bwMode="auto">
            <a:xfrm>
              <a:off x="2904" y="159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7" name="Rectangle 101"/>
            <p:cNvSpPr>
              <a:spLocks noChangeArrowheads="1"/>
            </p:cNvSpPr>
            <p:nvPr/>
          </p:nvSpPr>
          <p:spPr bwMode="auto">
            <a:xfrm>
              <a:off x="2778" y="16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8" name="Rectangle 102"/>
            <p:cNvSpPr>
              <a:spLocks noChangeArrowheads="1"/>
            </p:cNvSpPr>
            <p:nvPr/>
          </p:nvSpPr>
          <p:spPr bwMode="auto">
            <a:xfrm>
              <a:off x="2728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59" name="Rectangle 103"/>
            <p:cNvSpPr>
              <a:spLocks noChangeArrowheads="1"/>
            </p:cNvSpPr>
            <p:nvPr/>
          </p:nvSpPr>
          <p:spPr bwMode="auto">
            <a:xfrm>
              <a:off x="2937" y="178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0" name="Rectangle 104"/>
            <p:cNvSpPr>
              <a:spLocks noChangeArrowheads="1"/>
            </p:cNvSpPr>
            <p:nvPr/>
          </p:nvSpPr>
          <p:spPr bwMode="auto">
            <a:xfrm>
              <a:off x="3064" y="18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1" name="Rectangle 105"/>
            <p:cNvSpPr>
              <a:spLocks noChangeArrowheads="1"/>
            </p:cNvSpPr>
            <p:nvPr/>
          </p:nvSpPr>
          <p:spPr bwMode="auto">
            <a:xfrm>
              <a:off x="3062" y="171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2" name="Rectangle 106"/>
            <p:cNvSpPr>
              <a:spLocks noChangeArrowheads="1"/>
            </p:cNvSpPr>
            <p:nvPr/>
          </p:nvSpPr>
          <p:spPr bwMode="auto">
            <a:xfrm>
              <a:off x="3026" y="155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3" name="Rectangle 107"/>
            <p:cNvSpPr>
              <a:spLocks noChangeArrowheads="1"/>
            </p:cNvSpPr>
            <p:nvPr/>
          </p:nvSpPr>
          <p:spPr bwMode="auto">
            <a:xfrm>
              <a:off x="3006" y="181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4" name="Rectangle 108"/>
            <p:cNvSpPr>
              <a:spLocks noChangeArrowheads="1"/>
            </p:cNvSpPr>
            <p:nvPr/>
          </p:nvSpPr>
          <p:spPr bwMode="auto">
            <a:xfrm>
              <a:off x="2952" y="225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5" name="Rectangle 109"/>
            <p:cNvSpPr>
              <a:spLocks noChangeArrowheads="1"/>
            </p:cNvSpPr>
            <p:nvPr/>
          </p:nvSpPr>
          <p:spPr bwMode="auto">
            <a:xfrm>
              <a:off x="2962" y="180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6" name="Rectangle 110"/>
            <p:cNvSpPr>
              <a:spLocks noChangeArrowheads="1"/>
            </p:cNvSpPr>
            <p:nvPr/>
          </p:nvSpPr>
          <p:spPr bwMode="auto">
            <a:xfrm>
              <a:off x="3084" y="175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7" name="Rectangle 111"/>
            <p:cNvSpPr>
              <a:spLocks noChangeArrowheads="1"/>
            </p:cNvSpPr>
            <p:nvPr/>
          </p:nvSpPr>
          <p:spPr bwMode="auto">
            <a:xfrm>
              <a:off x="3125" y="18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8" name="Rectangle 112"/>
            <p:cNvSpPr>
              <a:spLocks noChangeArrowheads="1"/>
            </p:cNvSpPr>
            <p:nvPr/>
          </p:nvSpPr>
          <p:spPr bwMode="auto">
            <a:xfrm>
              <a:off x="3063" y="1759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69" name="Rectangle 113"/>
            <p:cNvSpPr>
              <a:spLocks noChangeArrowheads="1"/>
            </p:cNvSpPr>
            <p:nvPr/>
          </p:nvSpPr>
          <p:spPr bwMode="auto">
            <a:xfrm>
              <a:off x="2924" y="18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0" name="Rectangle 114"/>
            <p:cNvSpPr>
              <a:spLocks noChangeArrowheads="1"/>
            </p:cNvSpPr>
            <p:nvPr/>
          </p:nvSpPr>
          <p:spPr bwMode="auto">
            <a:xfrm>
              <a:off x="3058" y="190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1" name="Rectangle 115"/>
            <p:cNvSpPr>
              <a:spLocks noChangeArrowheads="1"/>
            </p:cNvSpPr>
            <p:nvPr/>
          </p:nvSpPr>
          <p:spPr bwMode="auto">
            <a:xfrm>
              <a:off x="3000" y="1711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2" name="Rectangle 116"/>
            <p:cNvSpPr>
              <a:spLocks noChangeArrowheads="1"/>
            </p:cNvSpPr>
            <p:nvPr/>
          </p:nvSpPr>
          <p:spPr bwMode="auto">
            <a:xfrm>
              <a:off x="2874" y="177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3" name="Rectangle 117"/>
            <p:cNvSpPr>
              <a:spLocks noChangeArrowheads="1"/>
            </p:cNvSpPr>
            <p:nvPr/>
          </p:nvSpPr>
          <p:spPr bwMode="auto">
            <a:xfrm>
              <a:off x="3033" y="189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4" name="Rectangle 118"/>
            <p:cNvSpPr>
              <a:spLocks noChangeArrowheads="1"/>
            </p:cNvSpPr>
            <p:nvPr/>
          </p:nvSpPr>
          <p:spPr bwMode="auto">
            <a:xfrm>
              <a:off x="3160" y="200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5" name="Rectangle 119"/>
            <p:cNvSpPr>
              <a:spLocks noChangeArrowheads="1"/>
            </p:cNvSpPr>
            <p:nvPr/>
          </p:nvSpPr>
          <p:spPr bwMode="auto">
            <a:xfrm>
              <a:off x="3402" y="150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6" name="Rectangle 120"/>
            <p:cNvSpPr>
              <a:spLocks noChangeArrowheads="1"/>
            </p:cNvSpPr>
            <p:nvPr/>
          </p:nvSpPr>
          <p:spPr bwMode="auto">
            <a:xfrm>
              <a:off x="3180" y="167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7" name="Rectangle 121"/>
            <p:cNvSpPr>
              <a:spLocks noChangeArrowheads="1"/>
            </p:cNvSpPr>
            <p:nvPr/>
          </p:nvSpPr>
          <p:spPr bwMode="auto">
            <a:xfrm>
              <a:off x="3352" y="167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8" name="Rectangle 122"/>
            <p:cNvSpPr>
              <a:spLocks noChangeArrowheads="1"/>
            </p:cNvSpPr>
            <p:nvPr/>
          </p:nvSpPr>
          <p:spPr bwMode="auto">
            <a:xfrm>
              <a:off x="3173" y="147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79" name="Rectangle 123"/>
            <p:cNvSpPr>
              <a:spLocks noChangeArrowheads="1"/>
            </p:cNvSpPr>
            <p:nvPr/>
          </p:nvSpPr>
          <p:spPr bwMode="auto">
            <a:xfrm>
              <a:off x="2358" y="2395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0" name="Rectangle 124"/>
            <p:cNvSpPr>
              <a:spLocks noChangeArrowheads="1"/>
            </p:cNvSpPr>
            <p:nvPr/>
          </p:nvSpPr>
          <p:spPr bwMode="auto">
            <a:xfrm>
              <a:off x="2522" y="2287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1" name="Rectangle 125"/>
            <p:cNvSpPr>
              <a:spLocks noChangeArrowheads="1"/>
            </p:cNvSpPr>
            <p:nvPr/>
          </p:nvSpPr>
          <p:spPr bwMode="auto">
            <a:xfrm>
              <a:off x="2300" y="2458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2" name="Rectangle 126"/>
            <p:cNvSpPr>
              <a:spLocks noChangeArrowheads="1"/>
            </p:cNvSpPr>
            <p:nvPr/>
          </p:nvSpPr>
          <p:spPr bwMode="auto">
            <a:xfrm>
              <a:off x="2472" y="2456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3" name="Rectangle 127"/>
            <p:cNvSpPr>
              <a:spLocks noChangeArrowheads="1"/>
            </p:cNvSpPr>
            <p:nvPr/>
          </p:nvSpPr>
          <p:spPr bwMode="auto">
            <a:xfrm>
              <a:off x="3258" y="2263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4" name="Rectangle 128"/>
            <p:cNvSpPr>
              <a:spLocks noChangeArrowheads="1"/>
            </p:cNvSpPr>
            <p:nvPr/>
          </p:nvSpPr>
          <p:spPr bwMode="auto">
            <a:xfrm>
              <a:off x="3036" y="2434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5" name="Rectangle 129"/>
            <p:cNvSpPr>
              <a:spLocks noChangeArrowheads="1"/>
            </p:cNvSpPr>
            <p:nvPr/>
          </p:nvSpPr>
          <p:spPr bwMode="auto">
            <a:xfrm>
              <a:off x="3208" y="2432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5986" name="Rectangle 130"/>
            <p:cNvSpPr>
              <a:spLocks noChangeArrowheads="1"/>
            </p:cNvSpPr>
            <p:nvPr/>
          </p:nvSpPr>
          <p:spPr bwMode="auto">
            <a:xfrm>
              <a:off x="3029" y="2230"/>
              <a:ext cx="56" cy="5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5987" name="Text Box 131"/>
          <p:cNvSpPr txBox="1">
            <a:spLocks noChangeArrowheads="1"/>
          </p:cNvSpPr>
          <p:nvPr/>
        </p:nvSpPr>
        <p:spPr bwMode="auto">
          <a:xfrm>
            <a:off x="9000691" y="3297551"/>
            <a:ext cx="2011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>
                <a:solidFill>
                  <a:srgbClr val="339933"/>
                </a:solidFill>
                <a:latin typeface="Tahoma" pitchFamily="34" charset="0"/>
              </a:rPr>
              <a:t>original image</a:t>
            </a:r>
          </a:p>
        </p:txBody>
      </p:sp>
      <p:grpSp>
        <p:nvGrpSpPr>
          <p:cNvPr id="1145988" name="Group 132"/>
          <p:cNvGrpSpPr>
            <a:grpSpLocks/>
          </p:cNvGrpSpPr>
          <p:nvPr/>
        </p:nvGrpSpPr>
        <p:grpSpPr bwMode="auto">
          <a:xfrm>
            <a:off x="8136732" y="3635426"/>
            <a:ext cx="2417762" cy="2058987"/>
            <a:chOff x="1565" y="2643"/>
            <a:chExt cx="1523" cy="1297"/>
          </a:xfrm>
        </p:grpSpPr>
        <p:grpSp>
          <p:nvGrpSpPr>
            <p:cNvPr id="1145989" name="Group 133"/>
            <p:cNvGrpSpPr>
              <a:grpSpLocks/>
            </p:cNvGrpSpPr>
            <p:nvPr/>
          </p:nvGrpSpPr>
          <p:grpSpPr bwMode="auto">
            <a:xfrm>
              <a:off x="1574" y="2643"/>
              <a:ext cx="1514" cy="115"/>
              <a:chOff x="1565" y="2643"/>
              <a:chExt cx="1514" cy="115"/>
            </a:xfrm>
          </p:grpSpPr>
          <p:sp>
            <p:nvSpPr>
              <p:cNvPr id="1145990" name="Rectangle 134"/>
              <p:cNvSpPr>
                <a:spLocks noChangeAspect="1" noChangeArrowheads="1"/>
              </p:cNvSpPr>
              <p:nvPr/>
            </p:nvSpPr>
            <p:spPr bwMode="auto">
              <a:xfrm>
                <a:off x="1565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1" name="Rectangle 135"/>
              <p:cNvSpPr>
                <a:spLocks noChangeAspect="1" noChangeArrowheads="1"/>
              </p:cNvSpPr>
              <p:nvPr/>
            </p:nvSpPr>
            <p:spPr bwMode="auto">
              <a:xfrm>
                <a:off x="1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2" name="Rectangle 136"/>
              <p:cNvSpPr>
                <a:spLocks noChangeAspect="1" noChangeArrowheads="1"/>
              </p:cNvSpPr>
              <p:nvPr/>
            </p:nvSpPr>
            <p:spPr bwMode="auto">
              <a:xfrm>
                <a:off x="1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3" name="Rectangle 137"/>
              <p:cNvSpPr>
                <a:spLocks noChangeAspect="1" noChangeArrowheads="1"/>
              </p:cNvSpPr>
              <p:nvPr/>
            </p:nvSpPr>
            <p:spPr bwMode="auto">
              <a:xfrm>
                <a:off x="21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4" name="Rectangle 138"/>
              <p:cNvSpPr>
                <a:spLocks noChangeAspect="1" noChangeArrowheads="1"/>
              </p:cNvSpPr>
              <p:nvPr/>
            </p:nvSpPr>
            <p:spPr bwMode="auto">
              <a:xfrm>
                <a:off x="23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5" name="Rectangle 139"/>
              <p:cNvSpPr>
                <a:spLocks noChangeAspect="1" noChangeArrowheads="1"/>
              </p:cNvSpPr>
              <p:nvPr/>
            </p:nvSpPr>
            <p:spPr bwMode="auto">
              <a:xfrm>
                <a:off x="25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6" name="Rectangle 140"/>
              <p:cNvSpPr>
                <a:spLocks noChangeAspect="1" noChangeArrowheads="1"/>
              </p:cNvSpPr>
              <p:nvPr/>
            </p:nvSpPr>
            <p:spPr bwMode="auto">
              <a:xfrm>
                <a:off x="2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5997" name="Rectangle 141"/>
              <p:cNvSpPr>
                <a:spLocks noChangeAspect="1" noChangeArrowheads="1"/>
              </p:cNvSpPr>
              <p:nvPr/>
            </p:nvSpPr>
            <p:spPr bwMode="auto">
              <a:xfrm>
                <a:off x="2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5998" name="Group 142"/>
            <p:cNvGrpSpPr>
              <a:grpSpLocks/>
            </p:cNvGrpSpPr>
            <p:nvPr/>
          </p:nvGrpSpPr>
          <p:grpSpPr bwMode="auto">
            <a:xfrm>
              <a:off x="1571" y="2811"/>
              <a:ext cx="1514" cy="115"/>
              <a:chOff x="1574" y="2652"/>
              <a:chExt cx="1514" cy="115"/>
            </a:xfrm>
          </p:grpSpPr>
          <p:sp>
            <p:nvSpPr>
              <p:cNvPr id="1145999" name="Rectangle 143"/>
              <p:cNvSpPr>
                <a:spLocks noChangeAspect="1" noChangeArrowheads="1"/>
              </p:cNvSpPr>
              <p:nvPr/>
            </p:nvSpPr>
            <p:spPr bwMode="auto">
              <a:xfrm>
                <a:off x="1574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0" name="Rectangle 144"/>
              <p:cNvSpPr>
                <a:spLocks noChangeAspect="1" noChangeArrowheads="1"/>
              </p:cNvSpPr>
              <p:nvPr/>
            </p:nvSpPr>
            <p:spPr bwMode="auto">
              <a:xfrm>
                <a:off x="1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1" name="Rectangle 145"/>
              <p:cNvSpPr>
                <a:spLocks noChangeAspect="1" noChangeArrowheads="1"/>
              </p:cNvSpPr>
              <p:nvPr/>
            </p:nvSpPr>
            <p:spPr bwMode="auto">
              <a:xfrm>
                <a:off x="1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2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21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3" name="Rectangle 147"/>
              <p:cNvSpPr>
                <a:spLocks noChangeAspect="1" noChangeArrowheads="1"/>
              </p:cNvSpPr>
              <p:nvPr/>
            </p:nvSpPr>
            <p:spPr bwMode="auto">
              <a:xfrm>
                <a:off x="23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4" name="Rectangle 148"/>
              <p:cNvSpPr>
                <a:spLocks noChangeAspect="1" noChangeArrowheads="1"/>
              </p:cNvSpPr>
              <p:nvPr/>
            </p:nvSpPr>
            <p:spPr bwMode="auto">
              <a:xfrm>
                <a:off x="25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5" name="Rectangle 149"/>
              <p:cNvSpPr>
                <a:spLocks noChangeAspect="1" noChangeArrowheads="1"/>
              </p:cNvSpPr>
              <p:nvPr/>
            </p:nvSpPr>
            <p:spPr bwMode="auto">
              <a:xfrm>
                <a:off x="2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6" name="Rectangle 150"/>
              <p:cNvSpPr>
                <a:spLocks noChangeAspect="1" noChangeArrowheads="1"/>
              </p:cNvSpPr>
              <p:nvPr/>
            </p:nvSpPr>
            <p:spPr bwMode="auto">
              <a:xfrm>
                <a:off x="2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07" name="Group 151"/>
            <p:cNvGrpSpPr>
              <a:grpSpLocks/>
            </p:cNvGrpSpPr>
            <p:nvPr/>
          </p:nvGrpSpPr>
          <p:grpSpPr bwMode="auto">
            <a:xfrm>
              <a:off x="1568" y="2985"/>
              <a:ext cx="1514" cy="115"/>
              <a:chOff x="1565" y="2643"/>
              <a:chExt cx="1514" cy="115"/>
            </a:xfrm>
          </p:grpSpPr>
          <p:sp>
            <p:nvSpPr>
              <p:cNvPr id="1146008" name="Rectangle 152"/>
              <p:cNvSpPr>
                <a:spLocks noChangeAspect="1" noChangeArrowheads="1"/>
              </p:cNvSpPr>
              <p:nvPr/>
            </p:nvSpPr>
            <p:spPr bwMode="auto">
              <a:xfrm>
                <a:off x="1565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09" name="Rectangle 153"/>
              <p:cNvSpPr>
                <a:spLocks noChangeAspect="1" noChangeArrowheads="1"/>
              </p:cNvSpPr>
              <p:nvPr/>
            </p:nvSpPr>
            <p:spPr bwMode="auto">
              <a:xfrm>
                <a:off x="1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0" name="Rectangle 154"/>
              <p:cNvSpPr>
                <a:spLocks noChangeAspect="1" noChangeArrowheads="1"/>
              </p:cNvSpPr>
              <p:nvPr/>
            </p:nvSpPr>
            <p:spPr bwMode="auto">
              <a:xfrm>
                <a:off x="1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1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21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2" name="Rectangle 156"/>
              <p:cNvSpPr>
                <a:spLocks noChangeAspect="1" noChangeArrowheads="1"/>
              </p:cNvSpPr>
              <p:nvPr/>
            </p:nvSpPr>
            <p:spPr bwMode="auto">
              <a:xfrm>
                <a:off x="23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3" name="Rectangle 157"/>
              <p:cNvSpPr>
                <a:spLocks noChangeAspect="1" noChangeArrowheads="1"/>
              </p:cNvSpPr>
              <p:nvPr/>
            </p:nvSpPr>
            <p:spPr bwMode="auto">
              <a:xfrm>
                <a:off x="25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4" name="Rectangle 158"/>
              <p:cNvSpPr>
                <a:spLocks noChangeAspect="1" noChangeArrowheads="1"/>
              </p:cNvSpPr>
              <p:nvPr/>
            </p:nvSpPr>
            <p:spPr bwMode="auto">
              <a:xfrm>
                <a:off x="2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5" name="Rectangle 159"/>
              <p:cNvSpPr>
                <a:spLocks noChangeAspect="1" noChangeArrowheads="1"/>
              </p:cNvSpPr>
              <p:nvPr/>
            </p:nvSpPr>
            <p:spPr bwMode="auto">
              <a:xfrm>
                <a:off x="2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16" name="Group 160"/>
            <p:cNvGrpSpPr>
              <a:grpSpLocks/>
            </p:cNvGrpSpPr>
            <p:nvPr/>
          </p:nvGrpSpPr>
          <p:grpSpPr bwMode="auto">
            <a:xfrm>
              <a:off x="1565" y="3153"/>
              <a:ext cx="1514" cy="115"/>
              <a:chOff x="1574" y="2652"/>
              <a:chExt cx="1514" cy="115"/>
            </a:xfrm>
          </p:grpSpPr>
          <p:sp>
            <p:nvSpPr>
              <p:cNvPr id="1146017" name="Rectangle 161"/>
              <p:cNvSpPr>
                <a:spLocks noChangeAspect="1" noChangeArrowheads="1"/>
              </p:cNvSpPr>
              <p:nvPr/>
            </p:nvSpPr>
            <p:spPr bwMode="auto">
              <a:xfrm>
                <a:off x="1574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8" name="Rectangle 162"/>
              <p:cNvSpPr>
                <a:spLocks noChangeAspect="1" noChangeArrowheads="1"/>
              </p:cNvSpPr>
              <p:nvPr/>
            </p:nvSpPr>
            <p:spPr bwMode="auto">
              <a:xfrm>
                <a:off x="1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19" name="Rectangle 163"/>
              <p:cNvSpPr>
                <a:spLocks noChangeAspect="1" noChangeArrowheads="1"/>
              </p:cNvSpPr>
              <p:nvPr/>
            </p:nvSpPr>
            <p:spPr bwMode="auto">
              <a:xfrm>
                <a:off x="1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0" name="Rectangle 164"/>
              <p:cNvSpPr>
                <a:spLocks noChangeAspect="1" noChangeArrowheads="1"/>
              </p:cNvSpPr>
              <p:nvPr/>
            </p:nvSpPr>
            <p:spPr bwMode="auto">
              <a:xfrm>
                <a:off x="21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1" name="Rectangle 165"/>
              <p:cNvSpPr>
                <a:spLocks noChangeAspect="1" noChangeArrowheads="1"/>
              </p:cNvSpPr>
              <p:nvPr/>
            </p:nvSpPr>
            <p:spPr bwMode="auto">
              <a:xfrm>
                <a:off x="23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2" name="Rectangle 166"/>
              <p:cNvSpPr>
                <a:spLocks noChangeAspect="1" noChangeArrowheads="1"/>
              </p:cNvSpPr>
              <p:nvPr/>
            </p:nvSpPr>
            <p:spPr bwMode="auto">
              <a:xfrm>
                <a:off x="25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3" name="Rectangle 167"/>
              <p:cNvSpPr>
                <a:spLocks noChangeAspect="1" noChangeArrowheads="1"/>
              </p:cNvSpPr>
              <p:nvPr/>
            </p:nvSpPr>
            <p:spPr bwMode="auto">
              <a:xfrm>
                <a:off x="2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4" name="Rectangle 168"/>
              <p:cNvSpPr>
                <a:spLocks noChangeAspect="1" noChangeArrowheads="1"/>
              </p:cNvSpPr>
              <p:nvPr/>
            </p:nvSpPr>
            <p:spPr bwMode="auto">
              <a:xfrm>
                <a:off x="2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25" name="Group 169"/>
            <p:cNvGrpSpPr>
              <a:grpSpLocks/>
            </p:cNvGrpSpPr>
            <p:nvPr/>
          </p:nvGrpSpPr>
          <p:grpSpPr bwMode="auto">
            <a:xfrm>
              <a:off x="1574" y="3315"/>
              <a:ext cx="1514" cy="115"/>
              <a:chOff x="1565" y="2643"/>
              <a:chExt cx="1514" cy="115"/>
            </a:xfrm>
          </p:grpSpPr>
          <p:sp>
            <p:nvSpPr>
              <p:cNvPr id="1146026" name="Rectangle 170"/>
              <p:cNvSpPr>
                <a:spLocks noChangeAspect="1" noChangeArrowheads="1"/>
              </p:cNvSpPr>
              <p:nvPr/>
            </p:nvSpPr>
            <p:spPr bwMode="auto">
              <a:xfrm>
                <a:off x="1565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7" name="Rectangle 171"/>
              <p:cNvSpPr>
                <a:spLocks noChangeAspect="1" noChangeArrowheads="1"/>
              </p:cNvSpPr>
              <p:nvPr/>
            </p:nvSpPr>
            <p:spPr bwMode="auto">
              <a:xfrm>
                <a:off x="1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8" name="Rectangle 172"/>
              <p:cNvSpPr>
                <a:spLocks noChangeAspect="1" noChangeArrowheads="1"/>
              </p:cNvSpPr>
              <p:nvPr/>
            </p:nvSpPr>
            <p:spPr bwMode="auto">
              <a:xfrm>
                <a:off x="1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29" name="Rectangle 173"/>
              <p:cNvSpPr>
                <a:spLocks noChangeAspect="1" noChangeArrowheads="1"/>
              </p:cNvSpPr>
              <p:nvPr/>
            </p:nvSpPr>
            <p:spPr bwMode="auto">
              <a:xfrm>
                <a:off x="21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0" name="Rectangle 174"/>
              <p:cNvSpPr>
                <a:spLocks noChangeAspect="1" noChangeArrowheads="1"/>
              </p:cNvSpPr>
              <p:nvPr/>
            </p:nvSpPr>
            <p:spPr bwMode="auto">
              <a:xfrm>
                <a:off x="23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1" name="Rectangle 175"/>
              <p:cNvSpPr>
                <a:spLocks noChangeAspect="1" noChangeArrowheads="1"/>
              </p:cNvSpPr>
              <p:nvPr/>
            </p:nvSpPr>
            <p:spPr bwMode="auto">
              <a:xfrm>
                <a:off x="25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2" name="Rectangle 176"/>
              <p:cNvSpPr>
                <a:spLocks noChangeAspect="1" noChangeArrowheads="1"/>
              </p:cNvSpPr>
              <p:nvPr/>
            </p:nvSpPr>
            <p:spPr bwMode="auto">
              <a:xfrm>
                <a:off x="2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3" name="Rectangle 177"/>
              <p:cNvSpPr>
                <a:spLocks noChangeAspect="1" noChangeArrowheads="1"/>
              </p:cNvSpPr>
              <p:nvPr/>
            </p:nvSpPr>
            <p:spPr bwMode="auto">
              <a:xfrm>
                <a:off x="2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34" name="Group 178"/>
            <p:cNvGrpSpPr>
              <a:grpSpLocks/>
            </p:cNvGrpSpPr>
            <p:nvPr/>
          </p:nvGrpSpPr>
          <p:grpSpPr bwMode="auto">
            <a:xfrm>
              <a:off x="1571" y="3483"/>
              <a:ext cx="1514" cy="115"/>
              <a:chOff x="1574" y="2652"/>
              <a:chExt cx="1514" cy="115"/>
            </a:xfrm>
          </p:grpSpPr>
          <p:sp>
            <p:nvSpPr>
              <p:cNvPr id="1146035" name="Rectangle 179"/>
              <p:cNvSpPr>
                <a:spLocks noChangeAspect="1" noChangeArrowheads="1"/>
              </p:cNvSpPr>
              <p:nvPr/>
            </p:nvSpPr>
            <p:spPr bwMode="auto">
              <a:xfrm>
                <a:off x="1574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6" name="Rectangle 180"/>
              <p:cNvSpPr>
                <a:spLocks noChangeAspect="1" noChangeArrowheads="1"/>
              </p:cNvSpPr>
              <p:nvPr/>
            </p:nvSpPr>
            <p:spPr bwMode="auto">
              <a:xfrm>
                <a:off x="1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7" name="Rectangle 181"/>
              <p:cNvSpPr>
                <a:spLocks noChangeAspect="1" noChangeArrowheads="1"/>
              </p:cNvSpPr>
              <p:nvPr/>
            </p:nvSpPr>
            <p:spPr bwMode="auto">
              <a:xfrm>
                <a:off x="1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8" name="Rectangle 182"/>
              <p:cNvSpPr>
                <a:spLocks noChangeAspect="1" noChangeArrowheads="1"/>
              </p:cNvSpPr>
              <p:nvPr/>
            </p:nvSpPr>
            <p:spPr bwMode="auto">
              <a:xfrm>
                <a:off x="21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39" name="Rectangle 183"/>
              <p:cNvSpPr>
                <a:spLocks noChangeAspect="1" noChangeArrowheads="1"/>
              </p:cNvSpPr>
              <p:nvPr/>
            </p:nvSpPr>
            <p:spPr bwMode="auto">
              <a:xfrm>
                <a:off x="23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0" name="Rectangle 184"/>
              <p:cNvSpPr>
                <a:spLocks noChangeAspect="1" noChangeArrowheads="1"/>
              </p:cNvSpPr>
              <p:nvPr/>
            </p:nvSpPr>
            <p:spPr bwMode="auto">
              <a:xfrm>
                <a:off x="25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1" name="Rectangle 185"/>
              <p:cNvSpPr>
                <a:spLocks noChangeAspect="1" noChangeArrowheads="1"/>
              </p:cNvSpPr>
              <p:nvPr/>
            </p:nvSpPr>
            <p:spPr bwMode="auto">
              <a:xfrm>
                <a:off x="2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2" name="Rectangle 186"/>
              <p:cNvSpPr>
                <a:spLocks noChangeAspect="1" noChangeArrowheads="1"/>
              </p:cNvSpPr>
              <p:nvPr/>
            </p:nvSpPr>
            <p:spPr bwMode="auto">
              <a:xfrm>
                <a:off x="2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43" name="Group 187"/>
            <p:cNvGrpSpPr>
              <a:grpSpLocks/>
            </p:cNvGrpSpPr>
            <p:nvPr/>
          </p:nvGrpSpPr>
          <p:grpSpPr bwMode="auto">
            <a:xfrm>
              <a:off x="1568" y="3657"/>
              <a:ext cx="1514" cy="115"/>
              <a:chOff x="1565" y="2643"/>
              <a:chExt cx="1514" cy="115"/>
            </a:xfrm>
          </p:grpSpPr>
          <p:sp>
            <p:nvSpPr>
              <p:cNvPr id="1146044" name="Rectangle 188"/>
              <p:cNvSpPr>
                <a:spLocks noChangeAspect="1" noChangeArrowheads="1"/>
              </p:cNvSpPr>
              <p:nvPr/>
            </p:nvSpPr>
            <p:spPr bwMode="auto">
              <a:xfrm>
                <a:off x="1565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5" name="Rectangle 189"/>
              <p:cNvSpPr>
                <a:spLocks noChangeAspect="1" noChangeArrowheads="1"/>
              </p:cNvSpPr>
              <p:nvPr/>
            </p:nvSpPr>
            <p:spPr bwMode="auto">
              <a:xfrm>
                <a:off x="1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6" name="Rectangle 190"/>
              <p:cNvSpPr>
                <a:spLocks noChangeAspect="1" noChangeArrowheads="1"/>
              </p:cNvSpPr>
              <p:nvPr/>
            </p:nvSpPr>
            <p:spPr bwMode="auto">
              <a:xfrm>
                <a:off x="1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7" name="Rectangle 191"/>
              <p:cNvSpPr>
                <a:spLocks noChangeAspect="1" noChangeArrowheads="1"/>
              </p:cNvSpPr>
              <p:nvPr/>
            </p:nvSpPr>
            <p:spPr bwMode="auto">
              <a:xfrm>
                <a:off x="21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8" name="Rectangle 192"/>
              <p:cNvSpPr>
                <a:spLocks noChangeAspect="1" noChangeArrowheads="1"/>
              </p:cNvSpPr>
              <p:nvPr/>
            </p:nvSpPr>
            <p:spPr bwMode="auto">
              <a:xfrm>
                <a:off x="23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49" name="Rectangle 193"/>
              <p:cNvSpPr>
                <a:spLocks noChangeAspect="1" noChangeArrowheads="1"/>
              </p:cNvSpPr>
              <p:nvPr/>
            </p:nvSpPr>
            <p:spPr bwMode="auto">
              <a:xfrm>
                <a:off x="25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0" name="Rectangle 194"/>
              <p:cNvSpPr>
                <a:spLocks noChangeAspect="1" noChangeArrowheads="1"/>
              </p:cNvSpPr>
              <p:nvPr/>
            </p:nvSpPr>
            <p:spPr bwMode="auto">
              <a:xfrm>
                <a:off x="27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1" name="Rectangle 195"/>
              <p:cNvSpPr>
                <a:spLocks noChangeAspect="1" noChangeArrowheads="1"/>
              </p:cNvSpPr>
              <p:nvPr/>
            </p:nvSpPr>
            <p:spPr bwMode="auto">
              <a:xfrm>
                <a:off x="2964" y="2643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46052" name="Group 196"/>
            <p:cNvGrpSpPr>
              <a:grpSpLocks/>
            </p:cNvGrpSpPr>
            <p:nvPr/>
          </p:nvGrpSpPr>
          <p:grpSpPr bwMode="auto">
            <a:xfrm>
              <a:off x="1565" y="3825"/>
              <a:ext cx="1514" cy="115"/>
              <a:chOff x="1574" y="2652"/>
              <a:chExt cx="1514" cy="115"/>
            </a:xfrm>
          </p:grpSpPr>
          <p:sp>
            <p:nvSpPr>
              <p:cNvPr id="1146053" name="Rectangle 197"/>
              <p:cNvSpPr>
                <a:spLocks noChangeAspect="1" noChangeArrowheads="1"/>
              </p:cNvSpPr>
              <p:nvPr/>
            </p:nvSpPr>
            <p:spPr bwMode="auto">
              <a:xfrm>
                <a:off x="1574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4" name="Rectangle 198"/>
              <p:cNvSpPr>
                <a:spLocks noChangeAspect="1" noChangeArrowheads="1"/>
              </p:cNvSpPr>
              <p:nvPr/>
            </p:nvSpPr>
            <p:spPr bwMode="auto">
              <a:xfrm>
                <a:off x="1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5" name="Rectangle 199"/>
              <p:cNvSpPr>
                <a:spLocks noChangeAspect="1" noChangeArrowheads="1"/>
              </p:cNvSpPr>
              <p:nvPr/>
            </p:nvSpPr>
            <p:spPr bwMode="auto">
              <a:xfrm>
                <a:off x="1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6" name="Rectangle 200"/>
              <p:cNvSpPr>
                <a:spLocks noChangeAspect="1" noChangeArrowheads="1"/>
              </p:cNvSpPr>
              <p:nvPr/>
            </p:nvSpPr>
            <p:spPr bwMode="auto">
              <a:xfrm>
                <a:off x="21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7" name="Rectangle 201"/>
              <p:cNvSpPr>
                <a:spLocks noChangeAspect="1" noChangeArrowheads="1"/>
              </p:cNvSpPr>
              <p:nvPr/>
            </p:nvSpPr>
            <p:spPr bwMode="auto">
              <a:xfrm>
                <a:off x="23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8" name="Rectangle 202"/>
              <p:cNvSpPr>
                <a:spLocks noChangeAspect="1" noChangeArrowheads="1"/>
              </p:cNvSpPr>
              <p:nvPr/>
            </p:nvSpPr>
            <p:spPr bwMode="auto">
              <a:xfrm>
                <a:off x="25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59" name="Rectangle 203"/>
              <p:cNvSpPr>
                <a:spLocks noChangeAspect="1" noChangeArrowheads="1"/>
              </p:cNvSpPr>
              <p:nvPr/>
            </p:nvSpPr>
            <p:spPr bwMode="auto">
              <a:xfrm>
                <a:off x="27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060" name="Rectangle 204"/>
              <p:cNvSpPr>
                <a:spLocks noChangeAspect="1" noChangeArrowheads="1"/>
              </p:cNvSpPr>
              <p:nvPr/>
            </p:nvSpPr>
            <p:spPr bwMode="auto">
              <a:xfrm>
                <a:off x="2973" y="2652"/>
                <a:ext cx="115" cy="1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46061" name="Text Box 205"/>
          <p:cNvSpPr txBox="1">
            <a:spLocks noChangeArrowheads="1"/>
          </p:cNvSpPr>
          <p:nvPr/>
        </p:nvSpPr>
        <p:spPr bwMode="auto">
          <a:xfrm>
            <a:off x="8105776" y="5907138"/>
            <a:ext cx="2479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>
                <a:solidFill>
                  <a:srgbClr val="339933"/>
                </a:solidFill>
                <a:latin typeface="Tahoma" pitchFamily="34" charset="0"/>
              </a:rPr>
              <a:t>set of sites </a:t>
            </a:r>
            <a:r>
              <a:rPr lang="en-US" sz="2000" b="1" i="1">
                <a:solidFill>
                  <a:srgbClr val="339933"/>
                </a:solidFill>
              </a:rPr>
              <a:t>P</a:t>
            </a:r>
            <a:endParaRPr lang="en-US" sz="2000">
              <a:solidFill>
                <a:srgbClr val="339933"/>
              </a:solidFill>
            </a:endParaRPr>
          </a:p>
        </p:txBody>
      </p:sp>
      <p:grpSp>
        <p:nvGrpSpPr>
          <p:cNvPr id="1146062" name="Group 206"/>
          <p:cNvGrpSpPr>
            <a:grpSpLocks/>
          </p:cNvGrpSpPr>
          <p:nvPr/>
        </p:nvGrpSpPr>
        <p:grpSpPr bwMode="auto">
          <a:xfrm>
            <a:off x="8136732" y="3648126"/>
            <a:ext cx="2417762" cy="2058987"/>
            <a:chOff x="-596" y="2634"/>
            <a:chExt cx="1523" cy="1297"/>
          </a:xfrm>
        </p:grpSpPr>
        <p:sp>
          <p:nvSpPr>
            <p:cNvPr id="1146063" name="Rectangle 207"/>
            <p:cNvSpPr>
              <a:spLocks noChangeAspect="1" noChangeArrowheads="1"/>
            </p:cNvSpPr>
            <p:nvPr/>
          </p:nvSpPr>
          <p:spPr bwMode="auto">
            <a:xfrm>
              <a:off x="-587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4" name="Rectangle 208"/>
            <p:cNvSpPr>
              <a:spLocks noChangeAspect="1" noChangeArrowheads="1"/>
            </p:cNvSpPr>
            <p:nvPr/>
          </p:nvSpPr>
          <p:spPr bwMode="auto">
            <a:xfrm>
              <a:off x="-388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5" name="Rectangle 209"/>
            <p:cNvSpPr>
              <a:spLocks noChangeAspect="1" noChangeArrowheads="1"/>
            </p:cNvSpPr>
            <p:nvPr/>
          </p:nvSpPr>
          <p:spPr bwMode="auto">
            <a:xfrm>
              <a:off x="-188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6" name="Rectangle 210"/>
            <p:cNvSpPr>
              <a:spLocks noChangeAspect="1" noChangeArrowheads="1"/>
            </p:cNvSpPr>
            <p:nvPr/>
          </p:nvSpPr>
          <p:spPr bwMode="auto">
            <a:xfrm>
              <a:off x="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7" name="Rectangle 211"/>
            <p:cNvSpPr>
              <a:spLocks noChangeAspect="1" noChangeArrowheads="1"/>
            </p:cNvSpPr>
            <p:nvPr/>
          </p:nvSpPr>
          <p:spPr bwMode="auto">
            <a:xfrm>
              <a:off x="2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8" name="Rectangle 212"/>
            <p:cNvSpPr>
              <a:spLocks noChangeAspect="1" noChangeArrowheads="1"/>
            </p:cNvSpPr>
            <p:nvPr/>
          </p:nvSpPr>
          <p:spPr bwMode="auto">
            <a:xfrm>
              <a:off x="4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69" name="Rectangle 213"/>
            <p:cNvSpPr>
              <a:spLocks noChangeAspect="1" noChangeArrowheads="1"/>
            </p:cNvSpPr>
            <p:nvPr/>
          </p:nvSpPr>
          <p:spPr bwMode="auto">
            <a:xfrm>
              <a:off x="6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0" name="Rectangle 214"/>
            <p:cNvSpPr>
              <a:spLocks noChangeAspect="1" noChangeArrowheads="1"/>
            </p:cNvSpPr>
            <p:nvPr/>
          </p:nvSpPr>
          <p:spPr bwMode="auto">
            <a:xfrm>
              <a:off x="812" y="263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1" name="Rectangle 215"/>
            <p:cNvSpPr>
              <a:spLocks noChangeAspect="1" noChangeArrowheads="1"/>
            </p:cNvSpPr>
            <p:nvPr/>
          </p:nvSpPr>
          <p:spPr bwMode="auto">
            <a:xfrm>
              <a:off x="-590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2" name="Rectangle 216"/>
            <p:cNvSpPr>
              <a:spLocks noChangeAspect="1" noChangeArrowheads="1"/>
            </p:cNvSpPr>
            <p:nvPr/>
          </p:nvSpPr>
          <p:spPr bwMode="auto">
            <a:xfrm>
              <a:off x="-391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3" name="Rectangle 217"/>
            <p:cNvSpPr>
              <a:spLocks noChangeAspect="1" noChangeArrowheads="1"/>
            </p:cNvSpPr>
            <p:nvPr/>
          </p:nvSpPr>
          <p:spPr bwMode="auto">
            <a:xfrm>
              <a:off x="-191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4" name="Rectangle 218"/>
            <p:cNvSpPr>
              <a:spLocks noChangeAspect="1" noChangeArrowheads="1"/>
            </p:cNvSpPr>
            <p:nvPr/>
          </p:nvSpPr>
          <p:spPr bwMode="auto">
            <a:xfrm>
              <a:off x="9" y="2802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5" name="Rectangle 219"/>
            <p:cNvSpPr>
              <a:spLocks noChangeAspect="1" noChangeArrowheads="1"/>
            </p:cNvSpPr>
            <p:nvPr/>
          </p:nvSpPr>
          <p:spPr bwMode="auto">
            <a:xfrm>
              <a:off x="2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6" name="Rectangle 220"/>
            <p:cNvSpPr>
              <a:spLocks noChangeAspect="1" noChangeArrowheads="1"/>
            </p:cNvSpPr>
            <p:nvPr/>
          </p:nvSpPr>
          <p:spPr bwMode="auto">
            <a:xfrm>
              <a:off x="4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7" name="Rectangle 221"/>
            <p:cNvSpPr>
              <a:spLocks noChangeAspect="1" noChangeArrowheads="1"/>
            </p:cNvSpPr>
            <p:nvPr/>
          </p:nvSpPr>
          <p:spPr bwMode="auto">
            <a:xfrm>
              <a:off x="6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8" name="Rectangle 222"/>
            <p:cNvSpPr>
              <a:spLocks noChangeAspect="1" noChangeArrowheads="1"/>
            </p:cNvSpPr>
            <p:nvPr/>
          </p:nvSpPr>
          <p:spPr bwMode="auto">
            <a:xfrm>
              <a:off x="809" y="2802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79" name="Rectangle 223"/>
            <p:cNvSpPr>
              <a:spLocks noChangeAspect="1" noChangeArrowheads="1"/>
            </p:cNvSpPr>
            <p:nvPr/>
          </p:nvSpPr>
          <p:spPr bwMode="auto">
            <a:xfrm>
              <a:off x="-593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0" name="Rectangle 224"/>
            <p:cNvSpPr>
              <a:spLocks noChangeAspect="1" noChangeArrowheads="1"/>
            </p:cNvSpPr>
            <p:nvPr/>
          </p:nvSpPr>
          <p:spPr bwMode="auto">
            <a:xfrm>
              <a:off x="-394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1" name="Rectangle 225"/>
            <p:cNvSpPr>
              <a:spLocks noChangeAspect="1" noChangeArrowheads="1"/>
            </p:cNvSpPr>
            <p:nvPr/>
          </p:nvSpPr>
          <p:spPr bwMode="auto">
            <a:xfrm>
              <a:off x="-194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2" name="Rectangle 226"/>
            <p:cNvSpPr>
              <a:spLocks noChangeAspect="1" noChangeArrowheads="1"/>
            </p:cNvSpPr>
            <p:nvPr/>
          </p:nvSpPr>
          <p:spPr bwMode="auto">
            <a:xfrm>
              <a:off x="6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3" name="Rectangle 227"/>
            <p:cNvSpPr>
              <a:spLocks noChangeAspect="1" noChangeArrowheads="1"/>
            </p:cNvSpPr>
            <p:nvPr/>
          </p:nvSpPr>
          <p:spPr bwMode="auto">
            <a:xfrm>
              <a:off x="206" y="297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4" name="Rectangle 228"/>
            <p:cNvSpPr>
              <a:spLocks noChangeAspect="1" noChangeArrowheads="1"/>
            </p:cNvSpPr>
            <p:nvPr/>
          </p:nvSpPr>
          <p:spPr bwMode="auto">
            <a:xfrm>
              <a:off x="4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5" name="Rectangle 229"/>
            <p:cNvSpPr>
              <a:spLocks noChangeAspect="1" noChangeArrowheads="1"/>
            </p:cNvSpPr>
            <p:nvPr/>
          </p:nvSpPr>
          <p:spPr bwMode="auto">
            <a:xfrm>
              <a:off x="6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6" name="Rectangle 230"/>
            <p:cNvSpPr>
              <a:spLocks noChangeAspect="1" noChangeArrowheads="1"/>
            </p:cNvSpPr>
            <p:nvPr/>
          </p:nvSpPr>
          <p:spPr bwMode="auto">
            <a:xfrm>
              <a:off x="806" y="297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7" name="Rectangle 231"/>
            <p:cNvSpPr>
              <a:spLocks noChangeAspect="1" noChangeArrowheads="1"/>
            </p:cNvSpPr>
            <p:nvPr/>
          </p:nvSpPr>
          <p:spPr bwMode="auto">
            <a:xfrm>
              <a:off x="-596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8" name="Rectangle 232"/>
            <p:cNvSpPr>
              <a:spLocks noChangeAspect="1" noChangeArrowheads="1"/>
            </p:cNvSpPr>
            <p:nvPr/>
          </p:nvSpPr>
          <p:spPr bwMode="auto">
            <a:xfrm>
              <a:off x="-397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89" name="Rectangle 233"/>
            <p:cNvSpPr>
              <a:spLocks noChangeAspect="1" noChangeArrowheads="1"/>
            </p:cNvSpPr>
            <p:nvPr/>
          </p:nvSpPr>
          <p:spPr bwMode="auto">
            <a:xfrm>
              <a:off x="-197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0" name="Rectangle 234"/>
            <p:cNvSpPr>
              <a:spLocks noChangeAspect="1" noChangeArrowheads="1"/>
            </p:cNvSpPr>
            <p:nvPr/>
          </p:nvSpPr>
          <p:spPr bwMode="auto">
            <a:xfrm>
              <a:off x="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1" name="Rectangle 235"/>
            <p:cNvSpPr>
              <a:spLocks noChangeAspect="1" noChangeArrowheads="1"/>
            </p:cNvSpPr>
            <p:nvPr/>
          </p:nvSpPr>
          <p:spPr bwMode="auto">
            <a:xfrm>
              <a:off x="203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2" name="Rectangle 236"/>
            <p:cNvSpPr>
              <a:spLocks noChangeAspect="1" noChangeArrowheads="1"/>
            </p:cNvSpPr>
            <p:nvPr/>
          </p:nvSpPr>
          <p:spPr bwMode="auto">
            <a:xfrm>
              <a:off x="403" y="314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3" name="Rectangle 237"/>
            <p:cNvSpPr>
              <a:spLocks noChangeAspect="1" noChangeArrowheads="1"/>
            </p:cNvSpPr>
            <p:nvPr/>
          </p:nvSpPr>
          <p:spPr bwMode="auto">
            <a:xfrm>
              <a:off x="60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4" name="Rectangle 238"/>
            <p:cNvSpPr>
              <a:spLocks noChangeAspect="1" noChangeArrowheads="1"/>
            </p:cNvSpPr>
            <p:nvPr/>
          </p:nvSpPr>
          <p:spPr bwMode="auto">
            <a:xfrm>
              <a:off x="803" y="314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5" name="Rectangle 239"/>
            <p:cNvSpPr>
              <a:spLocks noChangeAspect="1" noChangeArrowheads="1"/>
            </p:cNvSpPr>
            <p:nvPr/>
          </p:nvSpPr>
          <p:spPr bwMode="auto">
            <a:xfrm>
              <a:off x="-587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6" name="Rectangle 240"/>
            <p:cNvSpPr>
              <a:spLocks noChangeAspect="1" noChangeArrowheads="1"/>
            </p:cNvSpPr>
            <p:nvPr/>
          </p:nvSpPr>
          <p:spPr bwMode="auto">
            <a:xfrm>
              <a:off x="-388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7" name="Rectangle 241"/>
            <p:cNvSpPr>
              <a:spLocks noChangeAspect="1" noChangeArrowheads="1"/>
            </p:cNvSpPr>
            <p:nvPr/>
          </p:nvSpPr>
          <p:spPr bwMode="auto">
            <a:xfrm>
              <a:off x="-188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8" name="Rectangle 242"/>
            <p:cNvSpPr>
              <a:spLocks noChangeAspect="1" noChangeArrowheads="1"/>
            </p:cNvSpPr>
            <p:nvPr/>
          </p:nvSpPr>
          <p:spPr bwMode="auto">
            <a:xfrm>
              <a:off x="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099" name="Rectangle 243"/>
            <p:cNvSpPr>
              <a:spLocks noChangeAspect="1" noChangeArrowheads="1"/>
            </p:cNvSpPr>
            <p:nvPr/>
          </p:nvSpPr>
          <p:spPr bwMode="auto">
            <a:xfrm>
              <a:off x="2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0" name="Rectangle 244"/>
            <p:cNvSpPr>
              <a:spLocks noChangeAspect="1" noChangeArrowheads="1"/>
            </p:cNvSpPr>
            <p:nvPr/>
          </p:nvSpPr>
          <p:spPr bwMode="auto">
            <a:xfrm>
              <a:off x="412" y="330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1" name="Rectangle 245"/>
            <p:cNvSpPr>
              <a:spLocks noChangeAspect="1" noChangeArrowheads="1"/>
            </p:cNvSpPr>
            <p:nvPr/>
          </p:nvSpPr>
          <p:spPr bwMode="auto">
            <a:xfrm>
              <a:off x="612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2" name="Rectangle 246"/>
            <p:cNvSpPr>
              <a:spLocks noChangeAspect="1" noChangeArrowheads="1"/>
            </p:cNvSpPr>
            <p:nvPr/>
          </p:nvSpPr>
          <p:spPr bwMode="auto">
            <a:xfrm>
              <a:off x="812" y="330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3" name="Rectangle 247"/>
            <p:cNvSpPr>
              <a:spLocks noChangeAspect="1" noChangeArrowheads="1"/>
            </p:cNvSpPr>
            <p:nvPr/>
          </p:nvSpPr>
          <p:spPr bwMode="auto">
            <a:xfrm>
              <a:off x="-590" y="347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4" name="Rectangle 248"/>
            <p:cNvSpPr>
              <a:spLocks noChangeAspect="1" noChangeArrowheads="1"/>
            </p:cNvSpPr>
            <p:nvPr/>
          </p:nvSpPr>
          <p:spPr bwMode="auto">
            <a:xfrm>
              <a:off x="-391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5" name="Rectangle 249"/>
            <p:cNvSpPr>
              <a:spLocks noChangeAspect="1" noChangeArrowheads="1"/>
            </p:cNvSpPr>
            <p:nvPr/>
          </p:nvSpPr>
          <p:spPr bwMode="auto">
            <a:xfrm>
              <a:off x="-191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6" name="Rectangle 250"/>
            <p:cNvSpPr>
              <a:spLocks noChangeAspect="1" noChangeArrowheads="1"/>
            </p:cNvSpPr>
            <p:nvPr/>
          </p:nvSpPr>
          <p:spPr bwMode="auto">
            <a:xfrm>
              <a:off x="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7" name="Rectangle 251"/>
            <p:cNvSpPr>
              <a:spLocks noChangeAspect="1" noChangeArrowheads="1"/>
            </p:cNvSpPr>
            <p:nvPr/>
          </p:nvSpPr>
          <p:spPr bwMode="auto">
            <a:xfrm>
              <a:off x="2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8" name="Rectangle 252"/>
            <p:cNvSpPr>
              <a:spLocks noChangeAspect="1" noChangeArrowheads="1"/>
            </p:cNvSpPr>
            <p:nvPr/>
          </p:nvSpPr>
          <p:spPr bwMode="auto">
            <a:xfrm>
              <a:off x="4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09" name="Rectangle 253"/>
            <p:cNvSpPr>
              <a:spLocks noChangeAspect="1" noChangeArrowheads="1"/>
            </p:cNvSpPr>
            <p:nvPr/>
          </p:nvSpPr>
          <p:spPr bwMode="auto">
            <a:xfrm>
              <a:off x="609" y="3474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0" name="Rectangle 254"/>
            <p:cNvSpPr>
              <a:spLocks noChangeAspect="1" noChangeArrowheads="1"/>
            </p:cNvSpPr>
            <p:nvPr/>
          </p:nvSpPr>
          <p:spPr bwMode="auto">
            <a:xfrm>
              <a:off x="809" y="3474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1" name="Rectangle 255"/>
            <p:cNvSpPr>
              <a:spLocks noChangeAspect="1" noChangeArrowheads="1"/>
            </p:cNvSpPr>
            <p:nvPr/>
          </p:nvSpPr>
          <p:spPr bwMode="auto">
            <a:xfrm>
              <a:off x="-593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2" name="Rectangle 256"/>
            <p:cNvSpPr>
              <a:spLocks noChangeAspect="1" noChangeArrowheads="1"/>
            </p:cNvSpPr>
            <p:nvPr/>
          </p:nvSpPr>
          <p:spPr bwMode="auto">
            <a:xfrm>
              <a:off x="-394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3" name="Rectangle 257"/>
            <p:cNvSpPr>
              <a:spLocks noChangeAspect="1" noChangeArrowheads="1"/>
            </p:cNvSpPr>
            <p:nvPr/>
          </p:nvSpPr>
          <p:spPr bwMode="auto">
            <a:xfrm>
              <a:off x="-194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4" name="Rectangle 258"/>
            <p:cNvSpPr>
              <a:spLocks noChangeAspect="1" noChangeArrowheads="1"/>
            </p:cNvSpPr>
            <p:nvPr/>
          </p:nvSpPr>
          <p:spPr bwMode="auto">
            <a:xfrm>
              <a:off x="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5" name="Rectangle 259"/>
            <p:cNvSpPr>
              <a:spLocks noChangeAspect="1" noChangeArrowheads="1"/>
            </p:cNvSpPr>
            <p:nvPr/>
          </p:nvSpPr>
          <p:spPr bwMode="auto">
            <a:xfrm>
              <a:off x="20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6" name="Rectangle 260"/>
            <p:cNvSpPr>
              <a:spLocks noChangeAspect="1" noChangeArrowheads="1"/>
            </p:cNvSpPr>
            <p:nvPr/>
          </p:nvSpPr>
          <p:spPr bwMode="auto">
            <a:xfrm>
              <a:off x="406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7" name="Rectangle 261"/>
            <p:cNvSpPr>
              <a:spLocks noChangeAspect="1" noChangeArrowheads="1"/>
            </p:cNvSpPr>
            <p:nvPr/>
          </p:nvSpPr>
          <p:spPr bwMode="auto">
            <a:xfrm>
              <a:off x="606" y="3648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8" name="Rectangle 262"/>
            <p:cNvSpPr>
              <a:spLocks noChangeAspect="1" noChangeArrowheads="1"/>
            </p:cNvSpPr>
            <p:nvPr/>
          </p:nvSpPr>
          <p:spPr bwMode="auto">
            <a:xfrm>
              <a:off x="806" y="3648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19" name="Rectangle 263"/>
            <p:cNvSpPr>
              <a:spLocks noChangeAspect="1" noChangeArrowheads="1"/>
            </p:cNvSpPr>
            <p:nvPr/>
          </p:nvSpPr>
          <p:spPr bwMode="auto">
            <a:xfrm>
              <a:off x="-596" y="381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0" name="Rectangle 264"/>
            <p:cNvSpPr>
              <a:spLocks noChangeAspect="1" noChangeArrowheads="1"/>
            </p:cNvSpPr>
            <p:nvPr/>
          </p:nvSpPr>
          <p:spPr bwMode="auto">
            <a:xfrm>
              <a:off x="-397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1" name="Rectangle 265"/>
            <p:cNvSpPr>
              <a:spLocks noChangeAspect="1" noChangeArrowheads="1"/>
            </p:cNvSpPr>
            <p:nvPr/>
          </p:nvSpPr>
          <p:spPr bwMode="auto">
            <a:xfrm>
              <a:off x="-197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2" name="Rectangle 266"/>
            <p:cNvSpPr>
              <a:spLocks noChangeAspect="1" noChangeArrowheads="1"/>
            </p:cNvSpPr>
            <p:nvPr/>
          </p:nvSpPr>
          <p:spPr bwMode="auto">
            <a:xfrm>
              <a:off x="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3" name="Rectangle 267"/>
            <p:cNvSpPr>
              <a:spLocks noChangeAspect="1" noChangeArrowheads="1"/>
            </p:cNvSpPr>
            <p:nvPr/>
          </p:nvSpPr>
          <p:spPr bwMode="auto">
            <a:xfrm>
              <a:off x="2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4" name="Rectangle 268"/>
            <p:cNvSpPr>
              <a:spLocks noChangeAspect="1" noChangeArrowheads="1"/>
            </p:cNvSpPr>
            <p:nvPr/>
          </p:nvSpPr>
          <p:spPr bwMode="auto">
            <a:xfrm>
              <a:off x="4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5" name="Rectangle 269"/>
            <p:cNvSpPr>
              <a:spLocks noChangeAspect="1" noChangeArrowheads="1"/>
            </p:cNvSpPr>
            <p:nvPr/>
          </p:nvSpPr>
          <p:spPr bwMode="auto">
            <a:xfrm>
              <a:off x="603" y="3816"/>
              <a:ext cx="115" cy="115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6126" name="Rectangle 270"/>
            <p:cNvSpPr>
              <a:spLocks noChangeAspect="1" noChangeArrowheads="1"/>
            </p:cNvSpPr>
            <p:nvPr/>
          </p:nvSpPr>
          <p:spPr bwMode="auto">
            <a:xfrm>
              <a:off x="803" y="3816"/>
              <a:ext cx="115" cy="1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6127" name="Text Box 271"/>
          <p:cNvSpPr txBox="1">
            <a:spLocks noChangeArrowheads="1"/>
          </p:cNvSpPr>
          <p:nvPr/>
        </p:nvSpPr>
        <p:spPr bwMode="auto">
          <a:xfrm>
            <a:off x="8105776" y="5954763"/>
            <a:ext cx="2479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1" hangingPunct="1">
              <a:buFontTx/>
              <a:buNone/>
            </a:pPr>
            <a:r>
              <a:rPr lang="en-US" sz="2000" b="1" i="1" dirty="0">
                <a:solidFill>
                  <a:srgbClr val="339933"/>
                </a:solidFill>
              </a:rPr>
              <a:t>                           ,</a:t>
            </a:r>
            <a:r>
              <a:rPr lang="en-US" sz="2000" dirty="0">
                <a:solidFill>
                  <a:srgbClr val="339933"/>
                </a:solidFill>
              </a:rPr>
              <a:t> and one possible labeling</a:t>
            </a:r>
          </a:p>
        </p:txBody>
      </p:sp>
      <p:sp>
        <p:nvSpPr>
          <p:cNvPr id="1146128" name="Rectangle 272"/>
          <p:cNvSpPr>
            <a:spLocks noChangeArrowheads="1"/>
          </p:cNvSpPr>
          <p:nvPr/>
        </p:nvSpPr>
        <p:spPr bwMode="auto">
          <a:xfrm>
            <a:off x="1139030" y="4263387"/>
            <a:ext cx="6121400" cy="243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100000"/>
            </a:pPr>
            <a:r>
              <a:rPr lang="en-US" dirty="0"/>
              <a:t>Assign a label to each site (either black or white) </a:t>
            </a:r>
            <a:r>
              <a:rPr lang="en-US" dirty="0" err="1"/>
              <a:t>s.t.</a:t>
            </a:r>
            <a:endParaRPr lang="en-US" dirty="0"/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r>
              <a:rPr lang="en-US" sz="2000" dirty="0"/>
              <a:t>If a pixel is black (white) in the original image, it is more likely to get the black (white) label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r>
              <a:rPr lang="en-US" sz="2000" dirty="0"/>
              <a:t>Black labeled pixels tend to group together, and white labeled pixels tend to group together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SzPct val="100000"/>
              <a:buFontTx/>
              <a:buChar char="–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20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859" grpId="0" build="p" bldLvl="5" autoUpdateAnimBg="0"/>
      <p:bldP spid="1146061" grpId="0" autoUpdateAnimBg="0"/>
      <p:bldP spid="1146127" grpId="0" autoUpdateAnimBg="0"/>
      <p:bldP spid="1146128" grpId="0" build="p" bldLvl="5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begin{eqnarray}&#10;x_1 &amp;:=&amp; \arg\min_x E(x,x_2,x_3,\ldots,x_n)\nonumber\\&#10;x_2 &amp;:=&amp; \arg\min_x E(x_1,x,x_3,\ldots,x_n)\nonumber\\&#10;&amp;\vdots&amp; \nonumber\\&#10;x_n &amp;:=&amp; \arg\min_x E(x_1,x_2,x_3,\ldots,x)\nonumber&#10;\end{eqnarray}&#10;&#10;&#10;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45"/>
  <p:tag name="BOXHEIGHT" val="384"/>
  <p:tag name="BOXFONT" val="10"/>
  <p:tag name="BOXWRAP" val="False"/>
  <p:tag name="WORKAROUNDTRANSPARENCYBUG" val="False"/>
  <p:tag name="ALLOWFONTSUBSTITUTION" val="False"/>
  <p:tag name="BITMAPFORMAT" val="pngmono"/>
  <p:tag name="ORIGWIDTH" val="337"/>
  <p:tag name="PICTUREFILESIZE" val="46956"/>
</p:tagLst>
</file>

<file path=ppt/theme/theme1.xml><?xml version="1.0" encoding="utf-8"?>
<a:theme xmlns:a="http://schemas.openxmlformats.org/drawingml/2006/main" name="Presenta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Default Design">
  <a:themeElements>
    <a:clrScheme name="">
      <a:dk1>
        <a:srgbClr val="808080"/>
      </a:dk1>
      <a:lt1>
        <a:srgbClr val="FFFFFF"/>
      </a:lt1>
      <a:dk2>
        <a:srgbClr val="333333"/>
      </a:dk2>
      <a:lt2>
        <a:srgbClr val="FFFFFF"/>
      </a:lt2>
      <a:accent1>
        <a:srgbClr val="00CC99"/>
      </a:accent1>
      <a:accent2>
        <a:srgbClr val="3333CC"/>
      </a:accent2>
      <a:accent3>
        <a:srgbClr val="ADADAD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SC"/>
        <a:ea typeface=""/>
        <a:cs typeface="Arial"/>
      </a:majorFont>
      <a:minorFont>
        <a:latin typeface="Franklin Gothic Medium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AutoNum type="arabicPeriod"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AutoNum type="arabicPeriod"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48643</TotalTime>
  <Words>2214</Words>
  <Application>Microsoft Office PowerPoint</Application>
  <PresentationFormat>Widescreen</PresentationFormat>
  <Paragraphs>332</Paragraphs>
  <Slides>47</Slides>
  <Notes>44</Notes>
  <HiddenSlides>0</HiddenSlides>
  <MMClips>5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Arial</vt:lpstr>
      <vt:lpstr>Calibri</vt:lpstr>
      <vt:lpstr>Comic Sans MS</vt:lpstr>
      <vt:lpstr>Franklin Gothic Book</vt:lpstr>
      <vt:lpstr>Franklin Gothic Medium</vt:lpstr>
      <vt:lpstr>Monotype Sorts</vt:lpstr>
      <vt:lpstr>Symbol</vt:lpstr>
      <vt:lpstr>Tahoma</vt:lpstr>
      <vt:lpstr>Times New Roman</vt:lpstr>
      <vt:lpstr>Times SC</vt:lpstr>
      <vt:lpstr>Wingdings</vt:lpstr>
      <vt:lpstr>Presentation2</vt:lpstr>
      <vt:lpstr>2_Default Design</vt:lpstr>
      <vt:lpstr>Equation</vt:lpstr>
      <vt:lpstr>CS5112: Algorithms and Data Structures for Applications</vt:lpstr>
      <vt:lpstr>Administrivia</vt:lpstr>
      <vt:lpstr>Lecture Outline</vt:lpstr>
      <vt:lpstr>Image denoising</vt:lpstr>
      <vt:lpstr>Optimization viewpoint</vt:lpstr>
      <vt:lpstr>Binary labeling problems</vt:lpstr>
      <vt:lpstr>Binary Labeling: Motivation</vt:lpstr>
      <vt:lpstr>Binary Labeling Problem: Motivation</vt:lpstr>
      <vt:lpstr>Binary Labeling Problem</vt:lpstr>
      <vt:lpstr>Binary Labeling Problem: Constraints</vt:lpstr>
      <vt:lpstr>Binary Labeling Problem: Data Constraints </vt:lpstr>
      <vt:lpstr>Binary Labeling Problem: Data Constraints</vt:lpstr>
      <vt:lpstr>Binary Labeling Problem: Prior Constraints</vt:lpstr>
      <vt:lpstr>Binary Labeling: Data Constraints</vt:lpstr>
      <vt:lpstr>Binary Labeling Problem: Energy Formulation</vt:lpstr>
      <vt:lpstr>Binary Labeling Problem: Energy Formulation</vt:lpstr>
      <vt:lpstr>Binary Labeling Problem: Energy Formulation</vt:lpstr>
      <vt:lpstr>The Hard Computational Problem</vt:lpstr>
      <vt:lpstr>Graph Cuts for Binary Energy Minimization</vt:lpstr>
      <vt:lpstr>Graph Cuts for Binary Energy Minimization</vt:lpstr>
      <vt:lpstr>Example</vt:lpstr>
      <vt:lpstr>Graph construction</vt:lpstr>
      <vt:lpstr>Beyond binary faxes</vt:lpstr>
      <vt:lpstr>Better intensity models</vt:lpstr>
      <vt:lpstr>A serious implementation</vt:lpstr>
      <vt:lpstr>  GrabCut</vt:lpstr>
      <vt:lpstr>  Iterated Graph Cuts</vt:lpstr>
      <vt:lpstr>  Moderately straightforward examples</vt:lpstr>
      <vt:lpstr>Can this be generalized?</vt:lpstr>
      <vt:lpstr>Coordinate descent (local improvement)</vt:lpstr>
      <vt:lpstr>Coordinate descent (local improvement)</vt:lpstr>
      <vt:lpstr>Expansion moves in action</vt:lpstr>
      <vt:lpstr>Important properties</vt:lpstr>
      <vt:lpstr>Application: texture synthesis</vt:lpstr>
      <vt:lpstr>Graphcuts video textures</vt:lpstr>
      <vt:lpstr>Another example</vt:lpstr>
      <vt:lpstr>Interactive Digital Photomontage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Smoothing and analyzing 1D signals</dc:title>
  <dc:creator>Ramin Zabih</dc:creator>
  <cp:lastModifiedBy>Ramin Zabih</cp:lastModifiedBy>
  <cp:revision>1062</cp:revision>
  <dcterms:created xsi:type="dcterms:W3CDTF">2013-08-17T21:02:01Z</dcterms:created>
  <dcterms:modified xsi:type="dcterms:W3CDTF">2018-11-27T17:13:04Z</dcterms:modified>
</cp:coreProperties>
</file>